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6" r:id="rId2"/>
    <p:sldId id="257" r:id="rId3"/>
    <p:sldId id="258" r:id="rId4"/>
    <p:sldId id="259" r:id="rId5"/>
    <p:sldId id="260" r:id="rId6"/>
    <p:sldId id="262" r:id="rId7"/>
    <p:sldId id="264" r:id="rId8"/>
    <p:sldId id="265" r:id="rId9"/>
    <p:sldId id="266" r:id="rId10"/>
    <p:sldId id="267" r:id="rId11"/>
    <p:sldId id="275" r:id="rId12"/>
    <p:sldId id="261" r:id="rId13"/>
    <p:sldId id="271" r:id="rId14"/>
    <p:sldId id="270" r:id="rId15"/>
    <p:sldId id="263" r:id="rId16"/>
    <p:sldId id="268" r:id="rId17"/>
    <p:sldId id="272" r:id="rId18"/>
    <p:sldId id="269" r:id="rId19"/>
    <p:sldId id="273" r:id="rId20"/>
    <p:sldId id="276" r:id="rId2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31735-DCA2-4527-9706-63870A19E380}" type="datetimeFigureOut">
              <a:rPr lang="zh-TW" altLang="en-US" smtClean="0"/>
              <a:pPr/>
              <a:t>2015/6/30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2BACF1-CA48-4018-8256-7313A5D9E072}"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82BACF1-CA48-4018-8256-7313A5D9E072}" type="slidenum">
              <a:rPr lang="zh-TW" altLang="en-US" smtClean="0"/>
              <a:pPr/>
              <a:t>2</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981200"/>
            <a:ext cx="7772400" cy="1876428"/>
          </a:xfrm>
        </p:spPr>
        <p:txBody>
          <a:bodyPr anchor="b">
            <a:sp3d contourW="8890">
              <a:contourClr>
                <a:schemeClr val="accent3">
                  <a:shade val="55000"/>
                </a:schemeClr>
              </a:contourClr>
            </a:sp3d>
          </a:bodyPr>
          <a:lstStyle>
            <a:lvl1pPr algn="ctr">
              <a:defRPr sz="4400"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857628"/>
            <a:ext cx="6400800" cy="1753200"/>
          </a:xfrm>
        </p:spPr>
        <p:txBody>
          <a:bodyPr/>
          <a:lstStyle>
            <a:lvl1pPr marL="0" indent="0" algn="ctr">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86644" y="274640"/>
            <a:ext cx="1400156" cy="5851525"/>
          </a:xfrm>
        </p:spPr>
        <p:txBody>
          <a:bodyPr vert="eaVert"/>
          <a:lstStyle>
            <a:lvl1pPr>
              <a:defRPr lang="zh-CN" altLang="en-US" dirty="0">
                <a:ln w="15875" cmpd="sng">
                  <a:solidFill>
                    <a:srgbClr val="FFFFFF"/>
                  </a:solidFill>
                  <a:prstDash val="solid"/>
                </a:ln>
                <a:solidFill>
                  <a:srgbClr val="FFFFFF"/>
                </a:solidFill>
                <a:effectLst>
                  <a:outerShdw blurRad="31750" dir="3600000" algn="tl" rotWithShape="0">
                    <a:srgbClr val="000000">
                      <a:alpha val="60000"/>
                    </a:srgbClr>
                  </a:outerShdw>
                </a:effectLst>
              </a:defRPr>
            </a:lvl1p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40"/>
            <a:ext cx="6829444"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685800" y="3854150"/>
            <a:ext cx="7772400" cy="1860850"/>
          </a:xfrm>
        </p:spPr>
        <p:txBody>
          <a:bodyPr anchor="t"/>
          <a:lstStyle>
            <a:lvl1pPr algn="l">
              <a:defRPr sz="4400" b="1"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2356428"/>
            <a:ext cx="7772400" cy="1501200"/>
          </a:xfrm>
        </p:spPr>
        <p:txBody>
          <a:bodyPr anchor="b"/>
          <a:lstStyle>
            <a:lvl1pPr marL="0" indent="0" algn="l">
              <a:buNone/>
              <a:defRPr sz="2000">
                <a:solidFill>
                  <a:schemeClr val="tx2"/>
                </a:solidFill>
              </a:defRPr>
            </a:lvl1pPr>
            <a:lvl2pPr marL="457200" indent="0" algn="l">
              <a:buNone/>
              <a:defRPr sz="1800">
                <a:solidFill>
                  <a:schemeClr val="tx2"/>
                </a:solidFill>
              </a:defRPr>
            </a:lvl2pPr>
            <a:lvl3pPr marL="914400" indent="0" algn="l">
              <a:buNone/>
              <a:defRPr sz="1600">
                <a:solidFill>
                  <a:schemeClr val="tx2"/>
                </a:solidFill>
              </a:defRPr>
            </a:lvl3pPr>
            <a:lvl4pPr marL="1371600" indent="0" algn="l">
              <a:buNone/>
              <a:defRPr sz="1400">
                <a:solidFill>
                  <a:schemeClr val="tx2"/>
                </a:solidFill>
              </a:defRPr>
            </a:lvl4pPr>
            <a:lvl5pPr marL="1828800" indent="0" algn="l">
              <a:buNone/>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1FDB917-21F5-40C3-B17A-81882170E301}" type="slidenum">
              <a:rPr lang="zh-TW" altLang="en-US" smtClean="0"/>
              <a:pPr/>
              <a:t>‹#›</a:t>
            </a:fld>
            <a:endParaRPr lang="zh-TW"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326258" y="381000"/>
            <a:ext cx="2667000" cy="1833554"/>
          </a:xfrm>
        </p:spPr>
        <p:txBody>
          <a:bodyPr anchor="ctr">
            <a:scene3d>
              <a:camera prst="orthographicFront"/>
              <a:lightRig rig="soft" dir="tl">
                <a:rot lat="0" lon="0" rev="0"/>
              </a:lightRig>
            </a:scene3d>
            <a:sp3d contourW="8890">
              <a:contourClr>
                <a:schemeClr val="accent3">
                  <a:shade val="55000"/>
                </a:schemeClr>
              </a:contourClr>
            </a:sp3d>
          </a:bodyPr>
          <a:lstStyle>
            <a:lvl1pPr algn="l">
              <a:defRPr sz="3200" b="1" kern="1200" cap="all" spc="50">
                <a:ln w="15875">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3352800" y="380999"/>
            <a:ext cx="5410200" cy="5745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326258" y="2214554"/>
            <a:ext cx="2667000" cy="39121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8" name="群組 7"/>
          <p:cNvGrpSpPr/>
          <p:nvPr/>
        </p:nvGrpSpPr>
        <p:grpSpPr>
          <a:xfrm>
            <a:off x="1580474" y="553734"/>
            <a:ext cx="7349244" cy="4741531"/>
            <a:chOff x="428596" y="553734"/>
            <a:chExt cx="7349244" cy="4741531"/>
          </a:xfrm>
        </p:grpSpPr>
        <p:sp>
          <p:nvSpPr>
            <p:cNvPr id="16" name="矩形 15"/>
            <p:cNvSpPr/>
            <p:nvPr userDrawn="1"/>
          </p:nvSpPr>
          <p:spPr>
            <a:xfrm rot="21480000">
              <a:off x="428596" y="580356"/>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7" name="矩形 16"/>
            <p:cNvSpPr/>
            <p:nvPr userDrawn="1"/>
          </p:nvSpPr>
          <p:spPr>
            <a:xfrm rot="21540000">
              <a:off x="437473" y="571479"/>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sp>
          <p:nvSpPr>
            <p:cNvPr id="18" name="矩形 17"/>
            <p:cNvSpPr/>
            <p:nvPr userDrawn="1"/>
          </p:nvSpPr>
          <p:spPr>
            <a:xfrm>
              <a:off x="437481" y="553734"/>
              <a:ext cx="7340359" cy="4714909"/>
            </a:xfrm>
            <a:prstGeom prst="rect">
              <a:avLst/>
            </a:prstGeom>
            <a:ln w="1270" cap="flat" cmpd="sng" algn="ctr">
              <a:noFill/>
              <a:prstDash val="solid"/>
              <a:miter lim="800000"/>
            </a:ln>
            <a:effectLst>
              <a:outerShdw blurRad="54991" dist="17780" dir="5400000" algn="tl" rotWithShape="0">
                <a:srgbClr val="000000">
                  <a:alpha val="66000"/>
                </a:srgb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eaLnBrk="1" latinLnBrk="0" hangingPunct="1"/>
              <a:endParaRPr kumimoji="0" lang="zh-CN" altLang="en-US"/>
            </a:p>
          </p:txBody>
        </p:sp>
      </p:grpSp>
      <p:sp>
        <p:nvSpPr>
          <p:cNvPr id="3" name="圖片版面配置區 2"/>
          <p:cNvSpPr>
            <a:spLocks noGrp="1"/>
          </p:cNvSpPr>
          <p:nvPr>
            <p:ph type="pic" idx="1"/>
          </p:nvPr>
        </p:nvSpPr>
        <p:spPr>
          <a:xfrm>
            <a:off x="1651912" y="612776"/>
            <a:ext cx="7215238" cy="4602175"/>
          </a:xfrm>
          <a:solidFill>
            <a:schemeClr val="bg2">
              <a:tint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useBgFill="1">
        <p:nvSpPr>
          <p:cNvPr id="2" name="標題 1"/>
          <p:cNvSpPr>
            <a:spLocks noGrp="1"/>
          </p:cNvSpPr>
          <p:nvPr>
            <p:ph type="title"/>
          </p:nvPr>
        </p:nvSpPr>
        <p:spPr>
          <a:xfrm>
            <a:off x="0" y="595295"/>
            <a:ext cx="1357290" cy="5691227"/>
          </a:xfrm>
          <a:noFill/>
        </p:spPr>
        <p:txBody>
          <a:bodyPr vert="eaVert" anchor="ctr">
            <a:noAutofit/>
          </a:bodyPr>
          <a:lstStyle>
            <a:lvl1pPr algn="l">
              <a:defRPr lang="zh-CN" altLang="en-US" sz="320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1714480" y="5481658"/>
            <a:ext cx="7215238"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738DC307-B2D0-4DC5-AD82-508EFE5496D6}" type="datetimeFigureOut">
              <a:rPr lang="zh-TW" altLang="en-US" smtClean="0"/>
              <a:pPr/>
              <a:t>2015/6/30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1FDB917-21F5-40C3-B17A-81882170E301}"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rtlCol="0" anchor="ctr">
            <a:noAutofit/>
            <a:scene3d>
              <a:camera prst="orthographicFront"/>
              <a:lightRig rig="soft" dir="tl">
                <a:rot lat="0" lon="0" rev="0"/>
              </a:lightRig>
            </a:scene3d>
            <a:sp3d contourW="8890">
              <a:contourClr>
                <a:schemeClr val="accent3">
                  <a:shade val="55000"/>
                </a:schemeClr>
              </a:contourClr>
            </a:sp3d>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72440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8878" y="6483997"/>
            <a:ext cx="2133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738DC307-B2D0-4DC5-AD82-508EFE5496D6}" type="datetimeFigureOut">
              <a:rPr lang="zh-TW" altLang="en-US" smtClean="0"/>
              <a:pPr/>
              <a:t>2015/6/30</a:t>
            </a:fld>
            <a:endParaRPr lang="zh-TW" altLang="en-US"/>
          </a:p>
        </p:txBody>
      </p:sp>
      <p:sp>
        <p:nvSpPr>
          <p:cNvPr id="5" name="頁尾版面配置區 4"/>
          <p:cNvSpPr>
            <a:spLocks noGrp="1"/>
          </p:cNvSpPr>
          <p:nvPr>
            <p:ph type="ftr" sz="quarter" idx="3"/>
          </p:nvPr>
        </p:nvSpPr>
        <p:spPr>
          <a:xfrm>
            <a:off x="3124200" y="6483997"/>
            <a:ext cx="2895600" cy="365125"/>
          </a:xfrm>
          <a:prstGeom prst="rect">
            <a:avLst/>
          </a:prstGeom>
        </p:spPr>
        <p:txBody>
          <a:bodyPr vert="horz" rtlCol="0" anchor="ctr"/>
          <a:lstStyle>
            <a:lvl1pPr algn="ctr" eaLnBrk="1" latinLnBrk="0" hangingPunct="1">
              <a:defRPr kumimoji="0"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992644" y="6483997"/>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41FDB917-21F5-40C3-B17A-81882170E30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000" b="1" kern="1200" cap="all" spc="50" dirty="0">
          <a:ln w="15875" cmpd="sng">
            <a:solidFill>
              <a:srgbClr val="FFFFFF"/>
            </a:solidFill>
            <a:prstDash val="solid"/>
          </a:ln>
          <a:solidFill>
            <a:srgbClr val="FFFFFF"/>
          </a:solidFill>
          <a:effectLst>
            <a:outerShdw blurRad="31750" dir="3600000" algn="tl" rotWithShape="0">
              <a:srgbClr val="000000">
                <a:alpha val="60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90000"/>
        <a:buFont typeface="Cambria"/>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100000"/>
        <a:buFont typeface="Cambria"/>
        <a:buChar char="–"/>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2"/>
        <a:buChar char="Ï"/>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90000"/>
        <a:buFont typeface="Calibri"/>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100000"/>
        <a:buFont typeface="Cambria"/>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1196752"/>
            <a:ext cx="7772400" cy="1860850"/>
          </a:xfrm>
        </p:spPr>
        <p:txBody>
          <a:bodyPr/>
          <a:lstStyle/>
          <a:p>
            <a:r>
              <a:rPr lang="zh-TW" altLang="en-US" dirty="0" smtClean="0">
                <a:solidFill>
                  <a:srgbClr val="C00000"/>
                </a:solidFill>
              </a:rPr>
              <a:t>澳門大學交換心得</a:t>
            </a:r>
            <a:endParaRPr lang="zh-TW" altLang="en-US" dirty="0">
              <a:solidFill>
                <a:srgbClr val="C00000"/>
              </a:solidFill>
            </a:endParaRPr>
          </a:p>
        </p:txBody>
      </p:sp>
      <p:sp>
        <p:nvSpPr>
          <p:cNvPr id="3" name="副標題 2"/>
          <p:cNvSpPr>
            <a:spLocks noGrp="1"/>
          </p:cNvSpPr>
          <p:nvPr>
            <p:ph type="body" idx="1"/>
          </p:nvPr>
        </p:nvSpPr>
        <p:spPr>
          <a:xfrm>
            <a:off x="611560" y="4365104"/>
            <a:ext cx="7772400" cy="1501200"/>
          </a:xfrm>
        </p:spPr>
        <p:txBody>
          <a:bodyPr>
            <a:normAutofit/>
          </a:bodyPr>
          <a:lstStyle/>
          <a:p>
            <a:r>
              <a:rPr lang="zh-TW" altLang="en-US" sz="3200" dirty="0" smtClean="0"/>
              <a:t>學生</a:t>
            </a:r>
            <a:r>
              <a:rPr lang="zh-TW" altLang="en-US" sz="3200" dirty="0" smtClean="0"/>
              <a:t>： 機電</a:t>
            </a:r>
            <a:r>
              <a:rPr lang="en-US" altLang="zh-TW" sz="3200" dirty="0" smtClean="0"/>
              <a:t>104</a:t>
            </a:r>
            <a:r>
              <a:rPr lang="zh-TW" altLang="en-US" sz="3200" dirty="0" smtClean="0"/>
              <a:t>蔣</a:t>
            </a:r>
            <a:r>
              <a:rPr lang="zh-TW" altLang="en-US" sz="3200" dirty="0" smtClean="0"/>
              <a:t>柏岳</a:t>
            </a:r>
            <a:endParaRPr lang="zh-TW"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4"/>
          <p:cNvSpPr>
            <a:spLocks noGrp="1"/>
          </p:cNvSpPr>
          <p:nvPr>
            <p:ph type="body" idx="1"/>
          </p:nvPr>
        </p:nvSpPr>
        <p:spPr/>
        <p:txBody>
          <a:bodyPr/>
          <a:lstStyle/>
          <a:p>
            <a:r>
              <a:rPr lang="zh-TW" altLang="en-US" dirty="0" smtClean="0"/>
              <a:t>房間內部</a:t>
            </a:r>
            <a:endParaRPr lang="zh-TW" altLang="en-US" dirty="0"/>
          </a:p>
        </p:txBody>
      </p:sp>
      <p:pic>
        <p:nvPicPr>
          <p:cNvPr id="9" name="內容版面配置區 8" descr="2015-01-03 19.43.53.jpg"/>
          <p:cNvPicPr>
            <a:picLocks noGrp="1" noChangeAspect="1"/>
          </p:cNvPicPr>
          <p:nvPr>
            <p:ph sz="half" idx="2"/>
          </p:nvPr>
        </p:nvPicPr>
        <p:blipFill>
          <a:blip r:embed="rId2" cstate="print"/>
          <a:stretch>
            <a:fillRect/>
          </a:stretch>
        </p:blipFill>
        <p:spPr>
          <a:xfrm>
            <a:off x="0" y="3356992"/>
            <a:ext cx="4040188" cy="2284630"/>
          </a:xfrm>
        </p:spPr>
      </p:pic>
      <p:sp>
        <p:nvSpPr>
          <p:cNvPr id="7" name="文字版面配置區 6"/>
          <p:cNvSpPr>
            <a:spLocks noGrp="1"/>
          </p:cNvSpPr>
          <p:nvPr>
            <p:ph type="body" sz="quarter" idx="3"/>
          </p:nvPr>
        </p:nvSpPr>
        <p:spPr/>
        <p:txBody>
          <a:bodyPr/>
          <a:lstStyle/>
          <a:p>
            <a:r>
              <a:rPr lang="zh-TW" altLang="en-US" dirty="0" smtClean="0"/>
              <a:t>書院健身房</a:t>
            </a:r>
            <a:endParaRPr lang="zh-TW" altLang="en-US" dirty="0"/>
          </a:p>
        </p:txBody>
      </p:sp>
      <p:pic>
        <p:nvPicPr>
          <p:cNvPr id="10" name="內容版面配置區 9" descr="2015-01-03 19.41.15.jpg"/>
          <p:cNvPicPr>
            <a:picLocks noGrp="1" noChangeAspect="1"/>
          </p:cNvPicPr>
          <p:nvPr>
            <p:ph sz="quarter" idx="4"/>
          </p:nvPr>
        </p:nvPicPr>
        <p:blipFill>
          <a:blip r:embed="rId3" cstate="print"/>
          <a:stretch>
            <a:fillRect/>
          </a:stretch>
        </p:blipFill>
        <p:spPr>
          <a:xfrm>
            <a:off x="4427984" y="3356992"/>
            <a:ext cx="4041775" cy="2285528"/>
          </a:xfrm>
        </p:spPr>
      </p:pic>
      <p:sp>
        <p:nvSpPr>
          <p:cNvPr id="2" name="標題 1"/>
          <p:cNvSpPr>
            <a:spLocks noGrp="1"/>
          </p:cNvSpPr>
          <p:nvPr>
            <p:ph type="title"/>
          </p:nvPr>
        </p:nvSpPr>
        <p:spPr/>
        <p:txBody>
          <a:bodyPr/>
          <a:lstStyle/>
          <a:p>
            <a:r>
              <a:rPr lang="zh-TW" altLang="en-US" dirty="0" smtClean="0">
                <a:solidFill>
                  <a:schemeClr val="bg2">
                    <a:lumMod val="50000"/>
                  </a:schemeClr>
                </a:solidFill>
              </a:rPr>
              <a:t>住宿式書院</a:t>
            </a:r>
            <a:endParaRPr lang="zh-TW" altLang="en-US" dirty="0">
              <a:solidFill>
                <a:schemeClr val="bg2">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住宿式書院</a:t>
            </a:r>
            <a:r>
              <a:rPr lang="en-US" altLang="zh-TW" dirty="0" smtClean="0">
                <a:solidFill>
                  <a:schemeClr val="bg2">
                    <a:lumMod val="50000"/>
                  </a:schemeClr>
                </a:solidFill>
              </a:rPr>
              <a:t>-</a:t>
            </a:r>
            <a:r>
              <a:rPr lang="zh-TW" altLang="en-US" dirty="0" smtClean="0">
                <a:solidFill>
                  <a:schemeClr val="bg2">
                    <a:lumMod val="50000"/>
                  </a:schemeClr>
                </a:solidFill>
              </a:rPr>
              <a:t>高桌晚宴</a:t>
            </a:r>
            <a:endParaRPr lang="zh-TW" altLang="en-US" dirty="0"/>
          </a:p>
        </p:txBody>
      </p:sp>
      <p:pic>
        <p:nvPicPr>
          <p:cNvPr id="5" name="內容版面配置區 4" descr="IMG_2061.JPG"/>
          <p:cNvPicPr>
            <a:picLocks noGrp="1" noChangeAspect="1"/>
          </p:cNvPicPr>
          <p:nvPr>
            <p:ph sz="half" idx="1"/>
          </p:nvPr>
        </p:nvPicPr>
        <p:blipFill>
          <a:blip r:embed="rId2" cstate="print"/>
          <a:stretch>
            <a:fillRect/>
          </a:stretch>
        </p:blipFill>
        <p:spPr>
          <a:xfrm>
            <a:off x="323528" y="1772816"/>
            <a:ext cx="4038600" cy="3028950"/>
          </a:xfrm>
        </p:spPr>
      </p:pic>
      <p:pic>
        <p:nvPicPr>
          <p:cNvPr id="6" name="內容版面配置區 5" descr="IMG_2055.JPG"/>
          <p:cNvPicPr>
            <a:picLocks noGrp="1" noChangeAspect="1"/>
          </p:cNvPicPr>
          <p:nvPr>
            <p:ph sz="half" idx="2"/>
          </p:nvPr>
        </p:nvPicPr>
        <p:blipFill>
          <a:blip r:embed="rId3" cstate="print"/>
          <a:stretch>
            <a:fillRect/>
          </a:stretch>
        </p:blipFill>
        <p:spPr>
          <a:xfrm>
            <a:off x="4644008" y="1844824"/>
            <a:ext cx="4038600" cy="30289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澳大上課環境</a:t>
            </a:r>
            <a:endParaRPr lang="zh-TW" altLang="en-US" dirty="0">
              <a:solidFill>
                <a:schemeClr val="bg2">
                  <a:lumMod val="50000"/>
                </a:schemeClr>
              </a:solidFill>
            </a:endParaRPr>
          </a:p>
        </p:txBody>
      </p:sp>
      <p:sp>
        <p:nvSpPr>
          <p:cNvPr id="3" name="內容版面配置區 2"/>
          <p:cNvSpPr>
            <a:spLocks noGrp="1"/>
          </p:cNvSpPr>
          <p:nvPr>
            <p:ph idx="1"/>
          </p:nvPr>
        </p:nvSpPr>
        <p:spPr/>
        <p:txBody>
          <a:bodyPr/>
          <a:lstStyle/>
          <a:p>
            <a:pPr>
              <a:buNone/>
            </a:pPr>
            <a:r>
              <a:rPr lang="en-US" altLang="zh-TW" dirty="0" smtClean="0"/>
              <a:t>1.</a:t>
            </a:r>
            <a:r>
              <a:rPr lang="zh-TW" altLang="en-US" dirty="0" smtClean="0"/>
              <a:t>大部分都是全英文上課，少部分</a:t>
            </a:r>
            <a:r>
              <a:rPr lang="zh-TW" altLang="en-US" dirty="0" smtClean="0"/>
              <a:t>課廣東話</a:t>
            </a:r>
            <a:r>
              <a:rPr lang="zh-TW" altLang="en-US" dirty="0" smtClean="0"/>
              <a:t>。</a:t>
            </a:r>
            <a:endParaRPr lang="en-US" altLang="zh-TW" dirty="0" smtClean="0"/>
          </a:p>
          <a:p>
            <a:pPr>
              <a:buNone/>
            </a:pPr>
            <a:r>
              <a:rPr lang="en-US" altLang="zh-TW" dirty="0" smtClean="0"/>
              <a:t>2.</a:t>
            </a:r>
            <a:r>
              <a:rPr lang="zh-TW" altLang="en-US" dirty="0" smtClean="0"/>
              <a:t>期末考時間都是安排好的，可以到</a:t>
            </a:r>
            <a:r>
              <a:rPr lang="en-US" altLang="zh-TW" dirty="0" smtClean="0"/>
              <a:t>ISW</a:t>
            </a:r>
            <a:r>
              <a:rPr lang="zh-TW" altLang="en-US" dirty="0" smtClean="0"/>
              <a:t>系統上做確認，有時間跟坐位。</a:t>
            </a:r>
            <a:endParaRPr lang="en-US" altLang="zh-TW" dirty="0" smtClean="0"/>
          </a:p>
          <a:p>
            <a:pPr>
              <a:buNone/>
            </a:pPr>
            <a:r>
              <a:rPr lang="en-US" altLang="zh-TW" dirty="0" smtClean="0"/>
              <a:t>3.</a:t>
            </a:r>
            <a:r>
              <a:rPr lang="zh-TW" altLang="en-US" dirty="0" smtClean="0"/>
              <a:t>教室</a:t>
            </a:r>
            <a:r>
              <a:rPr lang="zh-TW" altLang="en-US" dirty="0" smtClean="0"/>
              <a:t>普遍</a:t>
            </a:r>
            <a:r>
              <a:rPr lang="zh-TW" altLang="en-US" dirty="0" smtClean="0"/>
              <a:t>不大</a:t>
            </a:r>
            <a:r>
              <a:rPr lang="zh-TW" altLang="en-US" dirty="0" smtClean="0"/>
              <a:t>，一班最多</a:t>
            </a:r>
            <a:r>
              <a:rPr lang="en-US" altLang="zh-TW" dirty="0" smtClean="0"/>
              <a:t>50</a:t>
            </a:r>
            <a:r>
              <a:rPr lang="zh-TW" altLang="en-US" dirty="0" smtClean="0"/>
              <a:t>幾個人。</a:t>
            </a:r>
            <a:endParaRPr lang="en-US" altLang="zh-TW" dirty="0" smtClean="0"/>
          </a:p>
          <a:p>
            <a:pPr>
              <a:buNone/>
            </a:pPr>
            <a:r>
              <a:rPr lang="en-US" altLang="zh-TW" dirty="0" smtClean="0"/>
              <a:t>4</a:t>
            </a:r>
            <a:r>
              <a:rPr lang="en-US" altLang="zh-TW" dirty="0" smtClean="0"/>
              <a:t>.</a:t>
            </a:r>
            <a:r>
              <a:rPr lang="zh-TW" altLang="en-US" dirty="0" smtClean="0"/>
              <a:t>有很多</a:t>
            </a:r>
            <a:r>
              <a:rPr lang="zh-TW" altLang="en-US" dirty="0" smtClean="0"/>
              <a:t>外籍教授，在教育學院有很多臺灣教授，會有意外的親切感。</a:t>
            </a:r>
            <a:endParaRPr lang="en-US" altLang="zh-TW" dirty="0" smtClean="0"/>
          </a:p>
          <a:p>
            <a:pPr>
              <a:buNone/>
            </a:pPr>
            <a:r>
              <a:rPr lang="en-US" altLang="zh-TW" dirty="0" smtClean="0"/>
              <a:t>5.</a:t>
            </a:r>
            <a:r>
              <a:rPr lang="zh-TW" altLang="en-US" dirty="0" smtClean="0"/>
              <a:t>西洋假期及農曆假期皆有放假。</a:t>
            </a:r>
            <a:endParaRPr lang="zh-TW"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上課照片</a:t>
            </a:r>
            <a:endParaRPr lang="zh-TW" altLang="en-US" dirty="0">
              <a:solidFill>
                <a:schemeClr val="bg2">
                  <a:lumMod val="50000"/>
                </a:schemeClr>
              </a:solidFill>
            </a:endParaRPr>
          </a:p>
        </p:txBody>
      </p:sp>
      <p:pic>
        <p:nvPicPr>
          <p:cNvPr id="5" name="內容版面配置區 4" descr="IMAG0756.jpg"/>
          <p:cNvPicPr>
            <a:picLocks noGrp="1" noChangeAspect="1"/>
          </p:cNvPicPr>
          <p:nvPr>
            <p:ph sz="half" idx="1"/>
          </p:nvPr>
        </p:nvPicPr>
        <p:blipFill>
          <a:blip r:embed="rId2" cstate="print"/>
          <a:stretch>
            <a:fillRect/>
          </a:stretch>
        </p:blipFill>
        <p:spPr>
          <a:xfrm>
            <a:off x="395536" y="1268760"/>
            <a:ext cx="4038600" cy="2264064"/>
          </a:xfrm>
        </p:spPr>
      </p:pic>
      <p:pic>
        <p:nvPicPr>
          <p:cNvPr id="6" name="內容版面配置區 5" descr="IMAG0934.jpg"/>
          <p:cNvPicPr>
            <a:picLocks noGrp="1" noChangeAspect="1"/>
          </p:cNvPicPr>
          <p:nvPr>
            <p:ph sz="half" idx="2"/>
          </p:nvPr>
        </p:nvPicPr>
        <p:blipFill>
          <a:blip r:embed="rId3" cstate="print"/>
          <a:stretch>
            <a:fillRect/>
          </a:stretch>
        </p:blipFill>
        <p:spPr>
          <a:xfrm>
            <a:off x="4644008" y="1340768"/>
            <a:ext cx="4038600" cy="2264064"/>
          </a:xfrm>
        </p:spPr>
      </p:pic>
      <p:pic>
        <p:nvPicPr>
          <p:cNvPr id="8" name="圖片 7" descr="IMG_2158.JPG"/>
          <p:cNvPicPr>
            <a:picLocks noChangeAspect="1"/>
          </p:cNvPicPr>
          <p:nvPr/>
        </p:nvPicPr>
        <p:blipFill>
          <a:blip r:embed="rId4" cstate="print"/>
          <a:stretch>
            <a:fillRect/>
          </a:stretch>
        </p:blipFill>
        <p:spPr>
          <a:xfrm>
            <a:off x="4788024" y="3717032"/>
            <a:ext cx="3851920" cy="2888940"/>
          </a:xfrm>
          <a:prstGeom prst="rect">
            <a:avLst/>
          </a:prstGeom>
        </p:spPr>
      </p:pic>
      <p:pic>
        <p:nvPicPr>
          <p:cNvPr id="9" name="圖片 8" descr="1935438880.jpg"/>
          <p:cNvPicPr>
            <a:picLocks noChangeAspect="1"/>
          </p:cNvPicPr>
          <p:nvPr/>
        </p:nvPicPr>
        <p:blipFill>
          <a:blip r:embed="rId5" cstate="print"/>
          <a:stretch>
            <a:fillRect/>
          </a:stretch>
        </p:blipFill>
        <p:spPr>
          <a:xfrm>
            <a:off x="251520" y="3717032"/>
            <a:ext cx="4283968" cy="28559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zh-TW" altLang="en-US" dirty="0" smtClean="0">
                <a:solidFill>
                  <a:schemeClr val="bg2">
                    <a:lumMod val="50000"/>
                  </a:schemeClr>
                </a:solidFill>
              </a:rPr>
              <a:t>與教授合照</a:t>
            </a:r>
            <a:endParaRPr lang="zh-TW" altLang="en-US" dirty="0">
              <a:solidFill>
                <a:schemeClr val="bg2">
                  <a:lumMod val="50000"/>
                </a:schemeClr>
              </a:solidFill>
            </a:endParaRPr>
          </a:p>
        </p:txBody>
      </p:sp>
      <p:pic>
        <p:nvPicPr>
          <p:cNvPr id="10" name="內容版面配置區 9" descr="1177712103.jpg"/>
          <p:cNvPicPr>
            <a:picLocks noGrp="1" noChangeAspect="1"/>
          </p:cNvPicPr>
          <p:nvPr>
            <p:ph sz="half" idx="1"/>
          </p:nvPr>
        </p:nvPicPr>
        <p:blipFill>
          <a:blip r:embed="rId2" cstate="print"/>
          <a:stretch>
            <a:fillRect/>
          </a:stretch>
        </p:blipFill>
        <p:spPr>
          <a:xfrm>
            <a:off x="179512" y="1124744"/>
            <a:ext cx="4104456" cy="2736304"/>
          </a:xfrm>
        </p:spPr>
      </p:pic>
      <p:pic>
        <p:nvPicPr>
          <p:cNvPr id="11" name="內容版面配置區 10" descr="731254153.jpg"/>
          <p:cNvPicPr>
            <a:picLocks noGrp="1" noChangeAspect="1"/>
          </p:cNvPicPr>
          <p:nvPr>
            <p:ph sz="half" idx="2"/>
          </p:nvPr>
        </p:nvPicPr>
        <p:blipFill>
          <a:blip r:embed="rId3" cstate="print"/>
          <a:stretch>
            <a:fillRect/>
          </a:stretch>
        </p:blipFill>
        <p:spPr>
          <a:xfrm>
            <a:off x="5749528" y="1196752"/>
            <a:ext cx="3394472" cy="4525963"/>
          </a:xfrm>
        </p:spPr>
      </p:pic>
      <p:pic>
        <p:nvPicPr>
          <p:cNvPr id="12" name="圖片 11" descr="IMG_2148.JPG"/>
          <p:cNvPicPr>
            <a:picLocks noChangeAspect="1"/>
          </p:cNvPicPr>
          <p:nvPr/>
        </p:nvPicPr>
        <p:blipFill>
          <a:blip r:embed="rId4" cstate="print"/>
          <a:stretch>
            <a:fillRect/>
          </a:stretch>
        </p:blipFill>
        <p:spPr>
          <a:xfrm>
            <a:off x="1691680" y="3833664"/>
            <a:ext cx="4032448" cy="302433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澳門環境</a:t>
            </a:r>
            <a:endParaRPr lang="zh-TW" altLang="en-US" dirty="0">
              <a:solidFill>
                <a:schemeClr val="bg2">
                  <a:lumMod val="50000"/>
                </a:schemeClr>
              </a:solidFill>
            </a:endParaRPr>
          </a:p>
        </p:txBody>
      </p:sp>
      <p:sp>
        <p:nvSpPr>
          <p:cNvPr id="3" name="內容版面配置區 2"/>
          <p:cNvSpPr>
            <a:spLocks noGrp="1"/>
          </p:cNvSpPr>
          <p:nvPr>
            <p:ph idx="1"/>
          </p:nvPr>
        </p:nvSpPr>
        <p:spPr/>
        <p:txBody>
          <a:bodyPr/>
          <a:lstStyle/>
          <a:p>
            <a:pPr>
              <a:buNone/>
            </a:pPr>
            <a:r>
              <a:rPr lang="en-US" altLang="zh-TW" dirty="0" smtClean="0"/>
              <a:t>1.</a:t>
            </a:r>
            <a:r>
              <a:rPr lang="zh-TW" altLang="en-US" dirty="0" smtClean="0"/>
              <a:t>由澳門半島及氹仔兩半島組成。過去由葡萄牙殖民。現今以博奕產業聞名，有許多著名賭場酒店，威尼斯人等等。</a:t>
            </a:r>
            <a:endParaRPr lang="en-US" altLang="zh-TW" dirty="0" smtClean="0"/>
          </a:p>
          <a:p>
            <a:pPr>
              <a:buNone/>
            </a:pPr>
            <a:r>
              <a:rPr lang="en-US" altLang="zh-TW" dirty="0" smtClean="0"/>
              <a:t>2</a:t>
            </a:r>
            <a:r>
              <a:rPr lang="en-US" altLang="zh-TW" dirty="0" smtClean="0"/>
              <a:t>.</a:t>
            </a:r>
            <a:r>
              <a:rPr lang="zh-TW" altLang="en-US" dirty="0" smtClean="0"/>
              <a:t>全世界</a:t>
            </a:r>
            <a:r>
              <a:rPr lang="zh-TW" altLang="en-US" dirty="0" smtClean="0"/>
              <a:t>人口密度最高的地區</a:t>
            </a:r>
            <a:endParaRPr lang="en-US" altLang="zh-TW" dirty="0" smtClean="0"/>
          </a:p>
          <a:p>
            <a:pPr>
              <a:buNone/>
            </a:pPr>
            <a:r>
              <a:rPr lang="en-US" altLang="zh-TW" dirty="0" smtClean="0"/>
              <a:t>3.</a:t>
            </a:r>
            <a:r>
              <a:rPr lang="zh-TW" altLang="en-US" dirty="0" smtClean="0"/>
              <a:t>澳門塔的高空彈跳也是全世界最高</a:t>
            </a:r>
            <a:r>
              <a:rPr lang="en-US" altLang="zh-TW" dirty="0" smtClean="0"/>
              <a:t>135</a:t>
            </a:r>
            <a:r>
              <a:rPr lang="zh-TW" altLang="en-US" dirty="0" smtClean="0"/>
              <a:t>公尺</a:t>
            </a:r>
            <a:endParaRPr lang="en-US" altLang="zh-TW" dirty="0" smtClean="0"/>
          </a:p>
          <a:p>
            <a:pPr>
              <a:buNone/>
            </a:pPr>
            <a:r>
              <a:rPr lang="en-US" altLang="zh-TW" dirty="0" smtClean="0"/>
              <a:t>4.</a:t>
            </a:r>
            <a:r>
              <a:rPr lang="zh-TW" altLang="en-US" dirty="0" smtClean="0"/>
              <a:t>物價上比台灣貴，加上本地無自產農產品。</a:t>
            </a:r>
            <a:endParaRPr lang="en-US" altLang="zh-TW" dirty="0" smtClean="0"/>
          </a:p>
          <a:p>
            <a:pPr>
              <a:buNone/>
            </a:pPr>
            <a:r>
              <a:rPr lang="en-US" altLang="zh-TW" dirty="0" smtClean="0"/>
              <a:t>5.</a:t>
            </a:r>
            <a:r>
              <a:rPr lang="zh-TW" altLang="en-US" dirty="0" smtClean="0"/>
              <a:t>大部分店家都人民幣：港幣：葡幣</a:t>
            </a:r>
            <a:r>
              <a:rPr lang="en-US" altLang="zh-TW" dirty="0" smtClean="0"/>
              <a:t>=1:1:1</a:t>
            </a:r>
            <a:r>
              <a:rPr lang="zh-TW" altLang="en-US" dirty="0" smtClean="0"/>
              <a:t>，在澳門消費都是以葡幣為主。</a:t>
            </a:r>
            <a:endParaRPr lang="zh-TW"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澳門環境</a:t>
            </a:r>
            <a:endParaRPr lang="zh-TW" altLang="en-US" dirty="0"/>
          </a:p>
        </p:txBody>
      </p:sp>
      <p:sp>
        <p:nvSpPr>
          <p:cNvPr id="3" name="內容版面配置區 2"/>
          <p:cNvSpPr>
            <a:spLocks noGrp="1"/>
          </p:cNvSpPr>
          <p:nvPr>
            <p:ph idx="1"/>
          </p:nvPr>
        </p:nvSpPr>
        <p:spPr/>
        <p:txBody>
          <a:bodyPr/>
          <a:lstStyle/>
          <a:p>
            <a:pPr>
              <a:buNone/>
            </a:pPr>
            <a:r>
              <a:rPr lang="en-US" altLang="zh-TW" dirty="0" smtClean="0"/>
              <a:t>6.</a:t>
            </a:r>
            <a:r>
              <a:rPr lang="zh-TW" altLang="en-US" dirty="0" smtClean="0"/>
              <a:t>由於受過葡萄牙統治，路名都是由葡文翻譯。</a:t>
            </a:r>
            <a:endParaRPr lang="en-US" altLang="zh-TW" dirty="0" smtClean="0"/>
          </a:p>
          <a:p>
            <a:pPr>
              <a:buNone/>
            </a:pPr>
            <a:r>
              <a:rPr lang="en-US" altLang="zh-TW" dirty="0" smtClean="0"/>
              <a:t>7.</a:t>
            </a:r>
            <a:r>
              <a:rPr lang="zh-TW" altLang="en-US" dirty="0" smtClean="0"/>
              <a:t>可以下載</a:t>
            </a:r>
            <a:r>
              <a:rPr lang="en-US" altLang="zh-TW" dirty="0" smtClean="0"/>
              <a:t>“</a:t>
            </a:r>
            <a:r>
              <a:rPr lang="zh-TW" altLang="en-US" dirty="0" smtClean="0"/>
              <a:t>澳門出行易</a:t>
            </a:r>
            <a:r>
              <a:rPr lang="en-US" altLang="zh-TW" dirty="0" smtClean="0"/>
              <a:t>”</a:t>
            </a:r>
            <a:r>
              <a:rPr lang="zh-TW" altLang="en-US" dirty="0" smtClean="0"/>
              <a:t>此</a:t>
            </a:r>
            <a:r>
              <a:rPr lang="en-US" altLang="zh-TW" dirty="0" smtClean="0"/>
              <a:t>APP</a:t>
            </a:r>
            <a:r>
              <a:rPr lang="zh-TW" altLang="en-US" dirty="0" smtClean="0"/>
              <a:t>，有全部澳門巴士路線。</a:t>
            </a:r>
            <a:endParaRPr lang="en-US" altLang="zh-TW" dirty="0" smtClean="0"/>
          </a:p>
          <a:p>
            <a:pPr>
              <a:buNone/>
            </a:pPr>
            <a:r>
              <a:rPr lang="en-US" altLang="zh-TW" dirty="0" smtClean="0"/>
              <a:t>8.</a:t>
            </a:r>
            <a:r>
              <a:rPr lang="zh-TW" altLang="en-US" dirty="0" smtClean="0"/>
              <a:t>所有酒店穿梭巴士皆是免費，可以多加利用。</a:t>
            </a:r>
            <a:endParaRPr lang="en-US" altLang="zh-TW" dirty="0" smtClean="0"/>
          </a:p>
          <a:p>
            <a:pPr>
              <a:buNone/>
            </a:pPr>
            <a:r>
              <a:rPr lang="en-US" altLang="zh-TW" dirty="0" smtClean="0"/>
              <a:t>9.</a:t>
            </a:r>
            <a:r>
              <a:rPr lang="zh-TW" altLang="en-US" dirty="0" smtClean="0"/>
              <a:t>關閘到珠海很方便</a:t>
            </a:r>
            <a:r>
              <a:rPr lang="zh-TW" altLang="en-US" dirty="0" smtClean="0"/>
              <a:t>，加上</a:t>
            </a:r>
            <a:r>
              <a:rPr lang="zh-TW" altLang="en-US" dirty="0" smtClean="0"/>
              <a:t>珠海消費相對澳門便宜，因此很多人去到那逛逛晚上再回澳門。</a:t>
            </a:r>
            <a:endParaRPr lang="en-US" altLang="zh-TW" dirty="0" smtClean="0"/>
          </a:p>
          <a:p>
            <a:pPr>
              <a:buNone/>
            </a:pPr>
            <a:endParaRPr lang="en-US" altLang="zh-TW" dirty="0" smtClean="0"/>
          </a:p>
          <a:p>
            <a:pPr>
              <a:buNone/>
            </a:pP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心得</a:t>
            </a:r>
            <a:endParaRPr lang="zh-TW" altLang="en-US" dirty="0">
              <a:solidFill>
                <a:schemeClr val="bg2">
                  <a:lumMod val="50000"/>
                </a:schemeClr>
              </a:solidFill>
            </a:endParaRPr>
          </a:p>
        </p:txBody>
      </p:sp>
      <p:sp>
        <p:nvSpPr>
          <p:cNvPr id="3" name="內容版面配置區 2"/>
          <p:cNvSpPr>
            <a:spLocks noGrp="1"/>
          </p:cNvSpPr>
          <p:nvPr>
            <p:ph idx="1"/>
          </p:nvPr>
        </p:nvSpPr>
        <p:spPr>
          <a:xfrm>
            <a:off x="0" y="1196752"/>
            <a:ext cx="8964488" cy="5328592"/>
          </a:xfrm>
        </p:spPr>
        <p:txBody>
          <a:bodyPr>
            <a:normAutofit/>
          </a:bodyPr>
          <a:lstStyle/>
          <a:p>
            <a:pPr>
              <a:buNone/>
            </a:pPr>
            <a:r>
              <a:rPr lang="zh-TW" altLang="en-US" sz="2800" dirty="0" smtClean="0"/>
              <a:t>    在澳門大學交換的期間，我的室友也是法國交換生，可以用英文溝通。加上上課也是用英文，所以大部分時間都是講英文。在這裡也可以認識很多外國的學生。因此校園內英文僅次於廣東話。這對要練英文的同學們是一個很好的環境去練習。廣東話可以找當地的學生帶妳到處逛逛貨是自己上街買東西，過不到一個月，很多單字就會聽的懂甚至會說。另外也可以多一層的認識澳門。這裡的學生對國際時事掌握很快，這是臺灣所欠缺的。若有孩有任何問題，可以連絡我，</a:t>
            </a:r>
            <a:r>
              <a:rPr lang="zh-TW" altLang="en-US" sz="2800" dirty="0" smtClean="0"/>
              <a:t>也可以約時間碰面了解更多，</a:t>
            </a:r>
            <a:r>
              <a:rPr lang="en-US" altLang="zh-TW" sz="2800" dirty="0" smtClean="0"/>
              <a:t>Email:jackey820712@gmail.com</a:t>
            </a:r>
            <a:endParaRPr lang="zh-TW"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p:cNvSpPr>
            <a:spLocks noGrp="1"/>
          </p:cNvSpPr>
          <p:nvPr>
            <p:ph type="body" idx="1"/>
          </p:nvPr>
        </p:nvSpPr>
        <p:spPr>
          <a:xfrm>
            <a:off x="0" y="1340768"/>
            <a:ext cx="4317876" cy="834107"/>
          </a:xfrm>
        </p:spPr>
        <p:txBody>
          <a:bodyPr>
            <a:normAutofit/>
          </a:bodyPr>
          <a:lstStyle/>
          <a:p>
            <a:r>
              <a:rPr lang="en-US" altLang="zh-TW" dirty="0" smtClean="0"/>
              <a:t>3/29</a:t>
            </a:r>
            <a:r>
              <a:rPr lang="zh-TW" altLang="en-US" dirty="0" smtClean="0"/>
              <a:t>澳大開放日國際美食節冠軍</a:t>
            </a:r>
            <a:endParaRPr lang="zh-TW" altLang="en-US" dirty="0"/>
          </a:p>
        </p:txBody>
      </p:sp>
      <p:pic>
        <p:nvPicPr>
          <p:cNvPr id="8" name="內容版面配置區 7" descr="_MG_4303.JPG"/>
          <p:cNvPicPr>
            <a:picLocks noGrp="1" noChangeAspect="1"/>
          </p:cNvPicPr>
          <p:nvPr>
            <p:ph sz="half" idx="2"/>
          </p:nvPr>
        </p:nvPicPr>
        <p:blipFill>
          <a:blip r:embed="rId2" cstate="print"/>
          <a:stretch>
            <a:fillRect/>
          </a:stretch>
        </p:blipFill>
        <p:spPr>
          <a:xfrm>
            <a:off x="1" y="2564904"/>
            <a:ext cx="4704522" cy="3528392"/>
          </a:xfrm>
        </p:spPr>
      </p:pic>
      <p:sp>
        <p:nvSpPr>
          <p:cNvPr id="6" name="文字版面配置區 5"/>
          <p:cNvSpPr>
            <a:spLocks noGrp="1"/>
          </p:cNvSpPr>
          <p:nvPr>
            <p:ph type="body" sz="quarter" idx="3"/>
          </p:nvPr>
        </p:nvSpPr>
        <p:spPr>
          <a:xfrm>
            <a:off x="4644008" y="1340768"/>
            <a:ext cx="4041775" cy="936104"/>
          </a:xfrm>
        </p:spPr>
        <p:txBody>
          <a:bodyPr/>
          <a:lstStyle/>
          <a:p>
            <a:r>
              <a:rPr lang="en-US" altLang="zh-TW" dirty="0" smtClean="0"/>
              <a:t>3/29</a:t>
            </a:r>
            <a:r>
              <a:rPr lang="zh-TW" altLang="en-US" dirty="0" smtClean="0"/>
              <a:t>澳大開放日國際美食節臨時表演</a:t>
            </a:r>
            <a:endParaRPr lang="zh-TW" altLang="en-US" dirty="0"/>
          </a:p>
        </p:txBody>
      </p:sp>
      <p:pic>
        <p:nvPicPr>
          <p:cNvPr id="9" name="內容版面配置區 8" descr="IMG_4019.JPG"/>
          <p:cNvPicPr>
            <a:picLocks noGrp="1" noChangeAspect="1"/>
          </p:cNvPicPr>
          <p:nvPr>
            <p:ph sz="quarter" idx="4"/>
          </p:nvPr>
        </p:nvPicPr>
        <p:blipFill>
          <a:blip r:embed="rId3" cstate="print"/>
          <a:stretch>
            <a:fillRect/>
          </a:stretch>
        </p:blipFill>
        <p:spPr>
          <a:xfrm>
            <a:off x="4716016" y="2564904"/>
            <a:ext cx="4041775" cy="2694517"/>
          </a:xfrm>
        </p:spPr>
      </p:pic>
      <p:sp>
        <p:nvSpPr>
          <p:cNvPr id="2" name="標題 1"/>
          <p:cNvSpPr>
            <a:spLocks noGrp="1"/>
          </p:cNvSpPr>
          <p:nvPr>
            <p:ph type="title"/>
          </p:nvPr>
        </p:nvSpPr>
        <p:spPr/>
        <p:txBody>
          <a:bodyPr/>
          <a:lstStyle/>
          <a:p>
            <a:r>
              <a:rPr lang="zh-TW" altLang="en-US" dirty="0" smtClean="0">
                <a:solidFill>
                  <a:schemeClr val="bg2">
                    <a:lumMod val="50000"/>
                  </a:schemeClr>
                </a:solidFill>
              </a:rPr>
              <a:t>生活照片</a:t>
            </a:r>
            <a:endParaRPr lang="zh-TW" altLang="en-US" dirty="0">
              <a:solidFill>
                <a:schemeClr val="bg2">
                  <a:lumMod val="5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生活照片</a:t>
            </a:r>
            <a:endParaRPr lang="zh-TW" altLang="en-US" dirty="0"/>
          </a:p>
        </p:txBody>
      </p:sp>
      <p:pic>
        <p:nvPicPr>
          <p:cNvPr id="5" name="內容版面配置區 4" descr="IMG_1765.JPG"/>
          <p:cNvPicPr>
            <a:picLocks noGrp="1" noChangeAspect="1"/>
          </p:cNvPicPr>
          <p:nvPr>
            <p:ph sz="half" idx="1"/>
          </p:nvPr>
        </p:nvPicPr>
        <p:blipFill>
          <a:blip r:embed="rId2" cstate="print"/>
          <a:stretch>
            <a:fillRect/>
          </a:stretch>
        </p:blipFill>
        <p:spPr>
          <a:xfrm>
            <a:off x="0" y="1196752"/>
            <a:ext cx="4038600" cy="3028950"/>
          </a:xfrm>
        </p:spPr>
      </p:pic>
      <p:pic>
        <p:nvPicPr>
          <p:cNvPr id="6" name="內容版面配置區 5" descr="IMG_1768.JPG"/>
          <p:cNvPicPr>
            <a:picLocks noGrp="1" noChangeAspect="1"/>
          </p:cNvPicPr>
          <p:nvPr>
            <p:ph sz="half" idx="2"/>
          </p:nvPr>
        </p:nvPicPr>
        <p:blipFill>
          <a:blip r:embed="rId3" cstate="print"/>
          <a:stretch>
            <a:fillRect/>
          </a:stretch>
        </p:blipFill>
        <p:spPr>
          <a:xfrm>
            <a:off x="4716016" y="1052736"/>
            <a:ext cx="4038600" cy="3028950"/>
          </a:xfrm>
        </p:spPr>
      </p:pic>
      <p:pic>
        <p:nvPicPr>
          <p:cNvPr id="7" name="圖片 6" descr="1166648140.jpg"/>
          <p:cNvPicPr>
            <a:picLocks noChangeAspect="1"/>
          </p:cNvPicPr>
          <p:nvPr/>
        </p:nvPicPr>
        <p:blipFill>
          <a:blip r:embed="rId4" cstate="print"/>
          <a:stretch>
            <a:fillRect/>
          </a:stretch>
        </p:blipFill>
        <p:spPr>
          <a:xfrm>
            <a:off x="251520" y="4434070"/>
            <a:ext cx="3888432" cy="2423930"/>
          </a:xfrm>
          <a:prstGeom prst="rect">
            <a:avLst/>
          </a:prstGeom>
        </p:spPr>
      </p:pic>
      <p:pic>
        <p:nvPicPr>
          <p:cNvPr id="8" name="圖片 7" descr="IMG_1916.JPG"/>
          <p:cNvPicPr>
            <a:picLocks noChangeAspect="1"/>
          </p:cNvPicPr>
          <p:nvPr/>
        </p:nvPicPr>
        <p:blipFill>
          <a:blip r:embed="rId5" cstate="print"/>
          <a:stretch>
            <a:fillRect/>
          </a:stretch>
        </p:blipFill>
        <p:spPr>
          <a:xfrm>
            <a:off x="4644008" y="4185084"/>
            <a:ext cx="3995936" cy="26729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C00000"/>
                </a:solidFill>
              </a:rPr>
              <a:t>出發前事前準備</a:t>
            </a:r>
            <a:endParaRPr lang="zh-TW" altLang="en-US" dirty="0">
              <a:solidFill>
                <a:srgbClr val="C00000"/>
              </a:solidFill>
            </a:endParaRPr>
          </a:p>
        </p:txBody>
      </p:sp>
      <p:sp>
        <p:nvSpPr>
          <p:cNvPr id="6" name="文字版面配置區 5"/>
          <p:cNvSpPr>
            <a:spLocks noGrp="1"/>
          </p:cNvSpPr>
          <p:nvPr>
            <p:ph idx="1"/>
          </p:nvPr>
        </p:nvSpPr>
        <p:spPr>
          <a:xfrm>
            <a:off x="0" y="1484784"/>
            <a:ext cx="9144000" cy="5373216"/>
          </a:xfrm>
        </p:spPr>
        <p:txBody>
          <a:bodyPr>
            <a:normAutofit fontScale="70000" lnSpcReduction="20000"/>
          </a:bodyPr>
          <a:lstStyle/>
          <a:p>
            <a:pPr>
              <a:buNone/>
            </a:pPr>
            <a:r>
              <a:rPr lang="en-US" altLang="zh-TW" sz="4600" dirty="0" smtClean="0">
                <a:solidFill>
                  <a:schemeClr val="tx1">
                    <a:lumMod val="95000"/>
                    <a:lumOff val="5000"/>
                  </a:schemeClr>
                </a:solidFill>
              </a:rPr>
              <a:t>1.</a:t>
            </a:r>
            <a:r>
              <a:rPr lang="zh-TW" altLang="en-US" sz="4600" dirty="0" smtClean="0">
                <a:solidFill>
                  <a:schemeClr val="tx1">
                    <a:lumMod val="95000"/>
                    <a:lumOff val="5000"/>
                  </a:schemeClr>
                </a:solidFill>
              </a:rPr>
              <a:t>拿澳大寄來的體檢表格到大醫院體檢。到澳大之後再交給註冊組。</a:t>
            </a:r>
            <a:endParaRPr lang="en-US" altLang="zh-TW" sz="4600" dirty="0" smtClean="0">
              <a:solidFill>
                <a:schemeClr val="tx1">
                  <a:lumMod val="95000"/>
                  <a:lumOff val="5000"/>
                </a:schemeClr>
              </a:solidFill>
            </a:endParaRPr>
          </a:p>
          <a:p>
            <a:pPr>
              <a:buNone/>
            </a:pPr>
            <a:r>
              <a:rPr lang="en-US" altLang="zh-TW" sz="4600" dirty="0" smtClean="0">
                <a:solidFill>
                  <a:schemeClr val="tx1">
                    <a:lumMod val="95000"/>
                    <a:lumOff val="5000"/>
                  </a:schemeClr>
                </a:solidFill>
              </a:rPr>
              <a:t>2.</a:t>
            </a:r>
            <a:r>
              <a:rPr lang="zh-TW" altLang="en-US" sz="4600" dirty="0" smtClean="0">
                <a:solidFill>
                  <a:schemeClr val="tx1">
                    <a:lumMod val="95000"/>
                    <a:lumOff val="5000"/>
                  </a:schemeClr>
                </a:solidFill>
              </a:rPr>
              <a:t>注意</a:t>
            </a:r>
            <a:r>
              <a:rPr lang="en-US" altLang="zh-TW" sz="4600" dirty="0" smtClean="0">
                <a:solidFill>
                  <a:schemeClr val="tx1">
                    <a:lumMod val="95000"/>
                    <a:lumOff val="5000"/>
                  </a:schemeClr>
                </a:solidFill>
              </a:rPr>
              <a:t>email</a:t>
            </a:r>
            <a:r>
              <a:rPr lang="zh-TW" altLang="en-US" sz="4600" dirty="0" smtClean="0">
                <a:solidFill>
                  <a:schemeClr val="tx1">
                    <a:lumMod val="95000"/>
                    <a:lumOff val="5000"/>
                  </a:schemeClr>
                </a:solidFill>
              </a:rPr>
              <a:t>來信，有問題就趕緊回復，包含到當地時間。</a:t>
            </a:r>
            <a:endParaRPr lang="en-US" altLang="zh-TW" sz="4600" dirty="0" smtClean="0">
              <a:solidFill>
                <a:schemeClr val="tx1">
                  <a:lumMod val="95000"/>
                  <a:lumOff val="5000"/>
                </a:schemeClr>
              </a:solidFill>
            </a:endParaRPr>
          </a:p>
          <a:p>
            <a:pPr>
              <a:buNone/>
            </a:pPr>
            <a:r>
              <a:rPr lang="en-US" altLang="zh-TW" sz="4600" dirty="0" smtClean="0">
                <a:solidFill>
                  <a:schemeClr val="tx1">
                    <a:lumMod val="95000"/>
                    <a:lumOff val="5000"/>
                  </a:schemeClr>
                </a:solidFill>
              </a:rPr>
              <a:t>3.</a:t>
            </a:r>
            <a:r>
              <a:rPr lang="zh-TW" altLang="en-US" sz="4600" dirty="0" smtClean="0">
                <a:solidFill>
                  <a:schemeClr val="tx1">
                    <a:lumMod val="95000"/>
                    <a:lumOff val="5000"/>
                  </a:schemeClr>
                </a:solidFill>
              </a:rPr>
              <a:t>澳</a:t>
            </a:r>
            <a:r>
              <a:rPr lang="zh-TW" altLang="en-US" sz="4600" dirty="0" smtClean="0">
                <a:solidFill>
                  <a:schemeClr val="tx1">
                    <a:lumMod val="95000"/>
                    <a:lumOff val="5000"/>
                  </a:schemeClr>
                </a:solidFill>
              </a:rPr>
              <a:t>門</a:t>
            </a:r>
            <a:r>
              <a:rPr lang="zh-TW" altLang="en-US" sz="4600" dirty="0" smtClean="0">
                <a:solidFill>
                  <a:schemeClr val="tx1">
                    <a:lumMod val="95000"/>
                    <a:lumOff val="5000"/>
                  </a:schemeClr>
                </a:solidFill>
              </a:rPr>
              <a:t>雖是</a:t>
            </a:r>
            <a:r>
              <a:rPr lang="zh-TW" altLang="en-US" sz="4600" dirty="0" smtClean="0">
                <a:solidFill>
                  <a:schemeClr val="tx1">
                    <a:lumMod val="95000"/>
                    <a:lumOff val="5000"/>
                  </a:schemeClr>
                </a:solidFill>
              </a:rPr>
              <a:t>中國的特別行政區，但所有</a:t>
            </a:r>
            <a:r>
              <a:rPr lang="zh-TW" altLang="en-US" sz="4600" dirty="0" smtClean="0">
                <a:solidFill>
                  <a:schemeClr val="tx1">
                    <a:lumMod val="95000"/>
                    <a:lumOff val="5000"/>
                  </a:schemeClr>
                </a:solidFill>
              </a:rPr>
              <a:t>來信</a:t>
            </a:r>
            <a:r>
              <a:rPr lang="zh-TW" altLang="en-US" sz="4600" dirty="0" smtClean="0">
                <a:solidFill>
                  <a:schemeClr val="tx1">
                    <a:lumMod val="95000"/>
                    <a:lumOff val="5000"/>
                  </a:schemeClr>
                </a:solidFill>
              </a:rPr>
              <a:t>皆</a:t>
            </a:r>
            <a:r>
              <a:rPr lang="zh-TW" altLang="en-US" sz="4600" dirty="0" smtClean="0">
                <a:solidFill>
                  <a:schemeClr val="tx1">
                    <a:lumMod val="95000"/>
                    <a:lumOff val="5000"/>
                  </a:schemeClr>
                </a:solidFill>
              </a:rPr>
              <a:t>用</a:t>
            </a:r>
            <a:r>
              <a:rPr lang="zh-TW" altLang="en-US" sz="4600" dirty="0" smtClean="0">
                <a:solidFill>
                  <a:schemeClr val="tx1">
                    <a:lumMod val="95000"/>
                    <a:lumOff val="5000"/>
                  </a:schemeClr>
                </a:solidFill>
              </a:rPr>
              <a:t>英文。</a:t>
            </a:r>
            <a:endParaRPr lang="en-US" altLang="zh-TW" sz="4600" dirty="0" smtClean="0">
              <a:solidFill>
                <a:schemeClr val="tx1">
                  <a:lumMod val="95000"/>
                  <a:lumOff val="5000"/>
                </a:schemeClr>
              </a:solidFill>
            </a:endParaRPr>
          </a:p>
          <a:p>
            <a:pPr>
              <a:buNone/>
            </a:pPr>
            <a:r>
              <a:rPr lang="en-US" altLang="zh-TW" sz="4600" dirty="0" smtClean="0">
                <a:solidFill>
                  <a:schemeClr val="tx1">
                    <a:lumMod val="95000"/>
                    <a:lumOff val="5000"/>
                  </a:schemeClr>
                </a:solidFill>
              </a:rPr>
              <a:t>4.</a:t>
            </a:r>
            <a:r>
              <a:rPr lang="zh-TW" altLang="en-US" sz="4600" dirty="0" smtClean="0">
                <a:solidFill>
                  <a:schemeClr val="tx1">
                    <a:lumMod val="95000"/>
                    <a:lumOff val="5000"/>
                  </a:schemeClr>
                </a:solidFill>
              </a:rPr>
              <a:t>出發前幾週會繳交住宿費。</a:t>
            </a:r>
            <a:r>
              <a:rPr lang="en-US" altLang="zh-TW" sz="4600" dirty="0" smtClean="0">
                <a:solidFill>
                  <a:schemeClr val="tx1">
                    <a:lumMod val="95000"/>
                    <a:lumOff val="5000"/>
                  </a:schemeClr>
                </a:solidFill>
              </a:rPr>
              <a:t>(</a:t>
            </a:r>
            <a:r>
              <a:rPr lang="zh-TW" altLang="en-US" sz="4600" dirty="0" smtClean="0">
                <a:solidFill>
                  <a:schemeClr val="tx1">
                    <a:lumMod val="95000"/>
                    <a:lumOff val="5000"/>
                  </a:schemeClr>
                </a:solidFill>
              </a:rPr>
              <a:t>研究生宿舍</a:t>
            </a:r>
            <a:r>
              <a:rPr lang="en-US" altLang="zh-TW" sz="4600" dirty="0" smtClean="0">
                <a:solidFill>
                  <a:schemeClr val="tx1">
                    <a:lumMod val="95000"/>
                    <a:lumOff val="5000"/>
                  </a:schemeClr>
                </a:solidFill>
              </a:rPr>
              <a:t>6000MOP</a:t>
            </a:r>
            <a:r>
              <a:rPr lang="zh-TW" altLang="en-US" sz="4600" dirty="0" smtClean="0">
                <a:solidFill>
                  <a:schemeClr val="tx1">
                    <a:lumMod val="95000"/>
                    <a:lumOff val="5000"/>
                  </a:schemeClr>
                </a:solidFill>
              </a:rPr>
              <a:t>，住宿式書院</a:t>
            </a:r>
            <a:r>
              <a:rPr lang="en-US" altLang="zh-TW" sz="4600" dirty="0" smtClean="0">
                <a:solidFill>
                  <a:schemeClr val="tx1">
                    <a:lumMod val="95000"/>
                    <a:lumOff val="5000"/>
                  </a:schemeClr>
                </a:solidFill>
              </a:rPr>
              <a:t>12500MOP)(</a:t>
            </a:r>
            <a:r>
              <a:rPr lang="zh-TW" altLang="en-US" sz="4600" dirty="0" smtClean="0">
                <a:solidFill>
                  <a:schemeClr val="tx1">
                    <a:lumMod val="95000"/>
                    <a:lumOff val="5000"/>
                  </a:schemeClr>
                </a:solidFill>
              </a:rPr>
              <a:t>宿舍差別後面會提</a:t>
            </a:r>
            <a:r>
              <a:rPr lang="en-US" altLang="zh-TW" sz="4600" dirty="0" smtClean="0">
                <a:solidFill>
                  <a:schemeClr val="tx1">
                    <a:lumMod val="95000"/>
                    <a:lumOff val="5000"/>
                  </a:schemeClr>
                </a:solidFill>
              </a:rPr>
              <a:t>)</a:t>
            </a:r>
          </a:p>
          <a:p>
            <a:pPr>
              <a:buNone/>
            </a:pPr>
            <a:r>
              <a:rPr lang="en-US" altLang="zh-TW" sz="4600" dirty="0" smtClean="0">
                <a:solidFill>
                  <a:schemeClr val="tx1">
                    <a:lumMod val="95000"/>
                    <a:lumOff val="5000"/>
                  </a:schemeClr>
                </a:solidFill>
              </a:rPr>
              <a:t>5.</a:t>
            </a:r>
            <a:r>
              <a:rPr lang="zh-TW" altLang="en-US" sz="4600" dirty="0" smtClean="0">
                <a:solidFill>
                  <a:schemeClr val="tx1">
                    <a:lumMod val="95000"/>
                    <a:lumOff val="5000"/>
                  </a:schemeClr>
                </a:solidFill>
              </a:rPr>
              <a:t>辦好台胞證，會常常進出關閘到珠海，或是香港</a:t>
            </a:r>
            <a:endParaRPr lang="en-US" altLang="zh-TW" sz="4600" dirty="0" smtClean="0">
              <a:solidFill>
                <a:schemeClr val="tx1">
                  <a:lumMod val="95000"/>
                  <a:lumOff val="5000"/>
                </a:schemeClr>
              </a:solidFill>
            </a:endParaRPr>
          </a:p>
          <a:p>
            <a:pPr>
              <a:buNone/>
            </a:pPr>
            <a:r>
              <a:rPr lang="en-US" altLang="zh-TW" sz="4600" dirty="0" smtClean="0">
                <a:solidFill>
                  <a:schemeClr val="tx1">
                    <a:lumMod val="95000"/>
                    <a:lumOff val="5000"/>
                  </a:schemeClr>
                </a:solidFill>
              </a:rPr>
              <a:t>6.</a:t>
            </a:r>
            <a:r>
              <a:rPr lang="zh-TW" altLang="en-US" sz="4600" dirty="0" smtClean="0">
                <a:solidFill>
                  <a:schemeClr val="tx1">
                    <a:lumMod val="95000"/>
                    <a:lumOff val="5000"/>
                  </a:schemeClr>
                </a:solidFill>
              </a:rPr>
              <a:t>保留好所有師大給的信件函。</a:t>
            </a:r>
            <a:endParaRPr lang="en-US" altLang="zh-TW" sz="4600" dirty="0" smtClean="0">
              <a:solidFill>
                <a:schemeClr val="tx1">
                  <a:lumMod val="95000"/>
                  <a:lumOff val="5000"/>
                </a:schemeClr>
              </a:solidFill>
            </a:endParaRPr>
          </a:p>
          <a:p>
            <a:pPr>
              <a:buNone/>
            </a:pPr>
            <a:endParaRPr lang="zh-TW" altLang="en-US" sz="3600" b="1" dirty="0">
              <a:solidFill>
                <a:schemeClr val="tx1">
                  <a:lumMod val="95000"/>
                  <a:lumOff val="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FF0000"/>
                </a:solidFill>
              </a:rPr>
              <a:t>生活照片</a:t>
            </a:r>
            <a:endParaRPr lang="zh-TW" altLang="en-US" dirty="0">
              <a:solidFill>
                <a:srgbClr val="FF0000"/>
              </a:solidFill>
            </a:endParaRPr>
          </a:p>
        </p:txBody>
      </p:sp>
      <p:pic>
        <p:nvPicPr>
          <p:cNvPr id="3" name="圖片 2" descr="2015-05-06 21.52.13.jpg"/>
          <p:cNvPicPr>
            <a:picLocks noChangeAspect="1"/>
          </p:cNvPicPr>
          <p:nvPr/>
        </p:nvPicPr>
        <p:blipFill>
          <a:blip r:embed="rId2" cstate="print"/>
          <a:stretch>
            <a:fillRect/>
          </a:stretch>
        </p:blipFill>
        <p:spPr>
          <a:xfrm>
            <a:off x="251520" y="1196752"/>
            <a:ext cx="4392487" cy="2808312"/>
          </a:xfrm>
          <a:prstGeom prst="rect">
            <a:avLst/>
          </a:prstGeom>
        </p:spPr>
      </p:pic>
      <p:pic>
        <p:nvPicPr>
          <p:cNvPr id="4" name="圖片 3" descr="2015-05-12 17.07.32.jpg"/>
          <p:cNvPicPr>
            <a:picLocks noChangeAspect="1"/>
          </p:cNvPicPr>
          <p:nvPr/>
        </p:nvPicPr>
        <p:blipFill>
          <a:blip r:embed="rId3" cstate="print"/>
          <a:stretch>
            <a:fillRect/>
          </a:stretch>
        </p:blipFill>
        <p:spPr>
          <a:xfrm>
            <a:off x="251520" y="4293096"/>
            <a:ext cx="4211960" cy="2386778"/>
          </a:xfrm>
          <a:prstGeom prst="rect">
            <a:avLst/>
          </a:prstGeom>
        </p:spPr>
      </p:pic>
      <p:pic>
        <p:nvPicPr>
          <p:cNvPr id="5" name="圖片 4" descr="2015-05-03 21.47.16.jpg"/>
          <p:cNvPicPr>
            <a:picLocks noChangeAspect="1"/>
          </p:cNvPicPr>
          <p:nvPr/>
        </p:nvPicPr>
        <p:blipFill>
          <a:blip r:embed="rId4" cstate="print"/>
          <a:stretch>
            <a:fillRect/>
          </a:stretch>
        </p:blipFill>
        <p:spPr>
          <a:xfrm>
            <a:off x="4644008" y="4149080"/>
            <a:ext cx="4283968" cy="2427582"/>
          </a:xfrm>
          <a:prstGeom prst="rect">
            <a:avLst/>
          </a:prstGeom>
        </p:spPr>
      </p:pic>
      <p:pic>
        <p:nvPicPr>
          <p:cNvPr id="6" name="圖片 5" descr="2015-05-13 14.40.24.jpg"/>
          <p:cNvPicPr>
            <a:picLocks noChangeAspect="1"/>
          </p:cNvPicPr>
          <p:nvPr/>
        </p:nvPicPr>
        <p:blipFill>
          <a:blip r:embed="rId5" cstate="print"/>
          <a:stretch>
            <a:fillRect/>
          </a:stretch>
        </p:blipFill>
        <p:spPr>
          <a:xfrm>
            <a:off x="4826146" y="1412776"/>
            <a:ext cx="4317854" cy="24467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smtClean="0">
                <a:solidFill>
                  <a:srgbClr val="C00000"/>
                </a:solidFill>
              </a:rPr>
              <a:t>出發前事前準備</a:t>
            </a:r>
            <a:endParaRPr lang="zh-TW" altLang="en-US" dirty="0"/>
          </a:p>
        </p:txBody>
      </p:sp>
      <p:sp>
        <p:nvSpPr>
          <p:cNvPr id="7" name="內容版面配置區 6"/>
          <p:cNvSpPr>
            <a:spLocks noGrp="1"/>
          </p:cNvSpPr>
          <p:nvPr>
            <p:ph idx="1"/>
          </p:nvPr>
        </p:nvSpPr>
        <p:spPr>
          <a:xfrm>
            <a:off x="179512" y="1600200"/>
            <a:ext cx="8507288" cy="4724400"/>
          </a:xfrm>
        </p:spPr>
        <p:txBody>
          <a:bodyPr/>
          <a:lstStyle/>
          <a:p>
            <a:pPr>
              <a:buNone/>
            </a:pPr>
            <a:r>
              <a:rPr lang="en-US" altLang="zh-TW" sz="2800" dirty="0" smtClean="0">
                <a:solidFill>
                  <a:schemeClr val="tx1">
                    <a:lumMod val="95000"/>
                    <a:lumOff val="5000"/>
                  </a:schemeClr>
                </a:solidFill>
              </a:rPr>
              <a:t>7.</a:t>
            </a:r>
            <a:r>
              <a:rPr lang="zh-TW" altLang="en-US" sz="2800" dirty="0" smtClean="0">
                <a:solidFill>
                  <a:schemeClr val="tx1">
                    <a:lumMod val="95000"/>
                    <a:lumOff val="5000"/>
                  </a:schemeClr>
                </a:solidFill>
              </a:rPr>
              <a:t>帶著港幣及人民幣到澳門，當地著名景點街上有很多可以兌換成葡幣的百匯兌換店。葡幣跟港幣差不多，但常使用葡幣。</a:t>
            </a:r>
            <a:endParaRPr lang="en-US" altLang="zh-TW" sz="2800" dirty="0" smtClean="0">
              <a:solidFill>
                <a:schemeClr val="tx1">
                  <a:lumMod val="95000"/>
                  <a:lumOff val="5000"/>
                </a:schemeClr>
              </a:solidFill>
            </a:endParaRPr>
          </a:p>
          <a:p>
            <a:pPr>
              <a:buNone/>
            </a:pPr>
            <a:r>
              <a:rPr lang="zh-TW" altLang="en-US" sz="2800" dirty="0" smtClean="0">
                <a:solidFill>
                  <a:schemeClr val="tx1">
                    <a:lumMod val="95000"/>
                    <a:lumOff val="5000"/>
                  </a:schemeClr>
                </a:solidFill>
              </a:rPr>
              <a:t>  人民幣：臺幣 約 </a:t>
            </a:r>
            <a:r>
              <a:rPr lang="en-US" altLang="zh-TW" sz="2800" dirty="0" smtClean="0">
                <a:solidFill>
                  <a:schemeClr val="tx1">
                    <a:lumMod val="95000"/>
                    <a:lumOff val="5000"/>
                  </a:schemeClr>
                </a:solidFill>
              </a:rPr>
              <a:t>=1:5</a:t>
            </a:r>
            <a:r>
              <a:rPr lang="zh-TW" altLang="en-US" sz="2800" dirty="0" smtClean="0">
                <a:solidFill>
                  <a:schemeClr val="tx1">
                    <a:lumMod val="95000"/>
                    <a:lumOff val="5000"/>
                  </a:schemeClr>
                </a:solidFill>
              </a:rPr>
              <a:t>   港幣：臺幣約</a:t>
            </a:r>
            <a:r>
              <a:rPr lang="en-US" altLang="zh-TW" sz="2800" dirty="0" smtClean="0">
                <a:solidFill>
                  <a:schemeClr val="tx1">
                    <a:lumMod val="95000"/>
                    <a:lumOff val="5000"/>
                  </a:schemeClr>
                </a:solidFill>
              </a:rPr>
              <a:t>=1:4 </a:t>
            </a:r>
          </a:p>
          <a:p>
            <a:pPr>
              <a:buNone/>
            </a:pPr>
            <a:r>
              <a:rPr lang="en-US" altLang="zh-TW" sz="2800" dirty="0" smtClean="0">
                <a:solidFill>
                  <a:schemeClr val="tx1">
                    <a:lumMod val="95000"/>
                    <a:lumOff val="5000"/>
                  </a:schemeClr>
                </a:solidFill>
              </a:rPr>
              <a:t>8.</a:t>
            </a:r>
            <a:r>
              <a:rPr lang="zh-TW" altLang="en-US" sz="2800" dirty="0" smtClean="0">
                <a:solidFill>
                  <a:schemeClr val="tx1">
                    <a:lumMod val="95000"/>
                    <a:lumOff val="5000"/>
                  </a:schemeClr>
                </a:solidFill>
              </a:rPr>
              <a:t>選課上會有選課單跟課表，當地開學前會依照你選課單的志願先選兩堂。開學後的前</a:t>
            </a:r>
            <a:r>
              <a:rPr lang="en-US" altLang="zh-TW" sz="2800" dirty="0" smtClean="0">
                <a:solidFill>
                  <a:schemeClr val="tx1">
                    <a:lumMod val="95000"/>
                    <a:lumOff val="5000"/>
                  </a:schemeClr>
                </a:solidFill>
              </a:rPr>
              <a:t>10</a:t>
            </a:r>
            <a:r>
              <a:rPr lang="zh-TW" altLang="en-US" sz="2800" dirty="0" smtClean="0">
                <a:solidFill>
                  <a:schemeClr val="tx1">
                    <a:lumMod val="95000"/>
                    <a:lumOff val="5000"/>
                  </a:schemeClr>
                </a:solidFill>
              </a:rPr>
              <a:t>幾天就可以自由加退選。教育學院若要修外系的課需要像學院寫原因才可以選外系課。</a:t>
            </a:r>
            <a:endParaRPr lang="en-US" altLang="zh-TW" sz="2800" dirty="0" smtClean="0">
              <a:solidFill>
                <a:schemeClr val="tx1">
                  <a:lumMod val="95000"/>
                  <a:lumOff val="5000"/>
                </a:schemeClr>
              </a:solidFill>
            </a:endParaRPr>
          </a:p>
          <a:p>
            <a:pPr>
              <a:buNone/>
            </a:pPr>
            <a:r>
              <a:rPr lang="en-US" altLang="zh-TW" sz="2800" dirty="0" smtClean="0">
                <a:solidFill>
                  <a:schemeClr val="tx1">
                    <a:lumMod val="95000"/>
                    <a:lumOff val="5000"/>
                  </a:schemeClr>
                </a:solidFill>
              </a:rPr>
              <a:t>9.</a:t>
            </a:r>
            <a:r>
              <a:rPr lang="zh-TW" altLang="en-US" sz="2800" dirty="0" smtClean="0">
                <a:solidFill>
                  <a:schemeClr val="tx1">
                    <a:lumMod val="95000"/>
                    <a:lumOff val="5000"/>
                  </a:schemeClr>
                </a:solidFill>
              </a:rPr>
              <a:t>當地是使用</a:t>
            </a:r>
            <a:r>
              <a:rPr lang="en-US" altLang="zh-TW" sz="2800" dirty="0" smtClean="0">
                <a:solidFill>
                  <a:schemeClr val="tx1">
                    <a:lumMod val="95000"/>
                    <a:lumOff val="5000"/>
                  </a:schemeClr>
                </a:solidFill>
              </a:rPr>
              <a:t>220V</a:t>
            </a:r>
            <a:r>
              <a:rPr lang="zh-TW" altLang="en-US" sz="2800" dirty="0" smtClean="0">
                <a:solidFill>
                  <a:schemeClr val="tx1">
                    <a:lumMod val="95000"/>
                    <a:lumOff val="5000"/>
                  </a:schemeClr>
                </a:solidFill>
              </a:rPr>
              <a:t>三扁頭插頭，出發前確保電子產品的插頭是否可以承受此電壓，轉街頭可以到超市買。</a:t>
            </a:r>
            <a:endParaRPr lang="en-US" altLang="zh-TW" sz="2800" dirty="0" smtClean="0">
              <a:solidFill>
                <a:schemeClr val="tx1">
                  <a:lumMod val="95000"/>
                  <a:lumOff val="5000"/>
                </a:schemeClr>
              </a:solidFill>
            </a:endParaRPr>
          </a:p>
          <a:p>
            <a:pPr>
              <a:buNone/>
            </a:pPr>
            <a:endParaRPr lang="zh-TW" altLang="en-US" dirty="0">
              <a:solidFill>
                <a:schemeClr val="tx1">
                  <a:lumMod val="95000"/>
                  <a:lumOff val="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C00000"/>
                </a:solidFill>
              </a:rPr>
              <a:t>到達澳大</a:t>
            </a:r>
            <a:endParaRPr lang="zh-TW" altLang="en-US" dirty="0">
              <a:solidFill>
                <a:srgbClr val="C00000"/>
              </a:solidFill>
            </a:endParaRPr>
          </a:p>
        </p:txBody>
      </p:sp>
      <p:sp>
        <p:nvSpPr>
          <p:cNvPr id="3" name="內容版面配置區 2"/>
          <p:cNvSpPr>
            <a:spLocks noGrp="1"/>
          </p:cNvSpPr>
          <p:nvPr>
            <p:ph idx="1"/>
          </p:nvPr>
        </p:nvSpPr>
        <p:spPr>
          <a:xfrm>
            <a:off x="323528" y="1196752"/>
            <a:ext cx="8640960" cy="5400600"/>
          </a:xfrm>
        </p:spPr>
        <p:txBody>
          <a:bodyPr>
            <a:normAutofit/>
          </a:bodyPr>
          <a:lstStyle/>
          <a:p>
            <a:pPr>
              <a:buNone/>
            </a:pPr>
            <a:r>
              <a:rPr lang="en-US" altLang="zh-TW" dirty="0" smtClean="0"/>
              <a:t>1.</a:t>
            </a:r>
            <a:r>
              <a:rPr lang="zh-TW" altLang="en-US" dirty="0" smtClean="0"/>
              <a:t>下機場可以選擇坐</a:t>
            </a:r>
            <a:r>
              <a:rPr lang="en-US" altLang="zh-TW" dirty="0" smtClean="0"/>
              <a:t>Taxi</a:t>
            </a:r>
            <a:r>
              <a:rPr lang="zh-TW" altLang="en-US" dirty="0" smtClean="0"/>
              <a:t>直接到學校或是轉公車</a:t>
            </a:r>
            <a:r>
              <a:rPr lang="en-US" altLang="zh-TW" dirty="0" smtClean="0"/>
              <a:t>(</a:t>
            </a:r>
            <a:r>
              <a:rPr lang="zh-TW" altLang="en-US" dirty="0" smtClean="0"/>
              <a:t>搭威尼斯人接駁車</a:t>
            </a:r>
            <a:r>
              <a:rPr lang="en-US" altLang="zh-TW" dirty="0" smtClean="0"/>
              <a:t>(</a:t>
            </a:r>
            <a:r>
              <a:rPr lang="zh-TW" altLang="en-US" dirty="0" smtClean="0"/>
              <a:t>此段免費</a:t>
            </a:r>
            <a:r>
              <a:rPr lang="en-US" altLang="zh-TW" dirty="0" smtClean="0"/>
              <a:t>)</a:t>
            </a:r>
            <a:r>
              <a:rPr lang="zh-TW" altLang="en-US" dirty="0" smtClean="0"/>
              <a:t>再轉</a:t>
            </a:r>
            <a:r>
              <a:rPr lang="en-US" altLang="zh-TW" dirty="0" smtClean="0"/>
              <a:t>37U</a:t>
            </a:r>
            <a:r>
              <a:rPr lang="zh-TW" altLang="en-US" dirty="0" smtClean="0"/>
              <a:t>到學校</a:t>
            </a:r>
            <a:r>
              <a:rPr lang="en-US" altLang="zh-TW" dirty="0" smtClean="0"/>
              <a:t>(</a:t>
            </a:r>
            <a:r>
              <a:rPr lang="zh-TW" altLang="en-US" dirty="0" smtClean="0"/>
              <a:t>此段</a:t>
            </a:r>
            <a:r>
              <a:rPr lang="en-US" altLang="zh-TW" dirty="0" smtClean="0"/>
              <a:t>4.2MOP)</a:t>
            </a:r>
            <a:r>
              <a:rPr lang="zh-TW" altLang="en-US" dirty="0" smtClean="0"/>
              <a:t>）</a:t>
            </a:r>
            <a:endParaRPr lang="en-US" altLang="zh-TW" dirty="0" smtClean="0"/>
          </a:p>
          <a:p>
            <a:pPr>
              <a:buNone/>
            </a:pPr>
            <a:r>
              <a:rPr lang="en-US" altLang="zh-TW" dirty="0" smtClean="0"/>
              <a:t>2.</a:t>
            </a:r>
            <a:r>
              <a:rPr lang="zh-TW" altLang="en-US" dirty="0" smtClean="0"/>
              <a:t>依據到達</a:t>
            </a:r>
            <a:r>
              <a:rPr lang="zh-TW" altLang="en-US" dirty="0" smtClean="0"/>
              <a:t>日期，辦理入住手續及註冊手續申請學生證。若是週末到達，入住手續可以跟警衛先行填寫，上班日再辦註冊手續。</a:t>
            </a:r>
            <a:endParaRPr lang="en-US" altLang="zh-TW" dirty="0" smtClean="0"/>
          </a:p>
          <a:p>
            <a:pPr>
              <a:buNone/>
            </a:pPr>
            <a:r>
              <a:rPr lang="en-US" altLang="zh-TW" dirty="0" smtClean="0"/>
              <a:t>3.</a:t>
            </a:r>
            <a:r>
              <a:rPr lang="zh-TW" altLang="en-US" dirty="0" smtClean="0"/>
              <a:t>購買澳門通或是辦學生版澳門通</a:t>
            </a:r>
            <a:r>
              <a:rPr lang="en-US" altLang="zh-TW" dirty="0" smtClean="0"/>
              <a:t>(</a:t>
            </a:r>
            <a:r>
              <a:rPr lang="zh-TW" altLang="en-US" dirty="0" smtClean="0"/>
              <a:t>比較便宜，搭車都是</a:t>
            </a:r>
            <a:r>
              <a:rPr lang="en-US" altLang="zh-TW" dirty="0" smtClean="0"/>
              <a:t>1MOP</a:t>
            </a:r>
            <a:r>
              <a:rPr lang="zh-TW" altLang="en-US" dirty="0" smtClean="0"/>
              <a:t>轉車不用錢唷）</a:t>
            </a:r>
            <a:endParaRPr lang="en-US" altLang="zh-TW" dirty="0" smtClean="0"/>
          </a:p>
          <a:p>
            <a:pPr>
              <a:buNone/>
            </a:pPr>
            <a:r>
              <a:rPr lang="en-US" altLang="zh-TW" dirty="0" smtClean="0"/>
              <a:t>4.</a:t>
            </a:r>
            <a:r>
              <a:rPr lang="zh-TW" altLang="en-US" dirty="0" smtClean="0"/>
              <a:t>校園廣大，可以向學校租單車</a:t>
            </a:r>
            <a:endParaRPr lang="en-US" altLang="zh-TW" dirty="0" smtClean="0"/>
          </a:p>
          <a:p>
            <a:pPr>
              <a:buNone/>
            </a:pPr>
            <a:r>
              <a:rPr lang="en-US" altLang="zh-TW" dirty="0" smtClean="0"/>
              <a:t>5.</a:t>
            </a:r>
            <a:r>
              <a:rPr lang="zh-TW" altLang="en-US" dirty="0" smtClean="0"/>
              <a:t>建議在中國銀行開戶，提款就不跨國手續費。</a:t>
            </a:r>
            <a:endParaRPr lang="en-US" altLang="zh-TW"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澳大校園及環境</a:t>
            </a:r>
            <a:endParaRPr lang="zh-TW" altLang="en-US" dirty="0">
              <a:solidFill>
                <a:schemeClr val="bg2">
                  <a:lumMod val="50000"/>
                </a:schemeClr>
              </a:solidFill>
            </a:endParaRPr>
          </a:p>
        </p:txBody>
      </p:sp>
      <p:sp>
        <p:nvSpPr>
          <p:cNvPr id="3" name="內容版面配置區 2"/>
          <p:cNvSpPr>
            <a:spLocks noGrp="1"/>
          </p:cNvSpPr>
          <p:nvPr>
            <p:ph idx="1"/>
          </p:nvPr>
        </p:nvSpPr>
        <p:spPr/>
        <p:txBody>
          <a:bodyPr/>
          <a:lstStyle/>
          <a:p>
            <a:pPr>
              <a:buNone/>
            </a:pPr>
            <a:r>
              <a:rPr lang="en-US" altLang="zh-TW" dirty="0" smtClean="0"/>
              <a:t>1.</a:t>
            </a:r>
            <a:r>
              <a:rPr lang="zh-TW" altLang="en-US" dirty="0" smtClean="0"/>
              <a:t>這次交換剛好是搬到新校區橫琴第二學期，因此校園廣闊及新穎。</a:t>
            </a:r>
            <a:endParaRPr lang="en-US" altLang="zh-TW" dirty="0" smtClean="0"/>
          </a:p>
          <a:p>
            <a:pPr>
              <a:buNone/>
            </a:pPr>
            <a:r>
              <a:rPr lang="en-US" altLang="zh-TW" dirty="0" smtClean="0"/>
              <a:t>2.</a:t>
            </a:r>
            <a:r>
              <a:rPr lang="zh-TW" altLang="en-US" dirty="0" smtClean="0"/>
              <a:t>住宿有分住宿式書院及研究生宿舍。都是兩人一間且有小冰箱。兩者最大不同，住宿式書院有自己書院活動等等及競賽，各層也有簡易的廚房電子爐可以使用還有交誼廳，一週有</a:t>
            </a:r>
            <a:r>
              <a:rPr lang="en-US" altLang="zh-TW" dirty="0" smtClean="0"/>
              <a:t>15</a:t>
            </a:r>
            <a:r>
              <a:rPr lang="zh-TW" altLang="en-US" dirty="0" smtClean="0"/>
              <a:t>餐配額。研究生宿舍有廚房但是沒有電子爐，需自行打理三餐。</a:t>
            </a:r>
            <a:endParaRPr lang="en-US" altLang="zh-TW" dirty="0" smtClean="0"/>
          </a:p>
          <a:p>
            <a:pPr>
              <a:buNone/>
            </a:pPr>
            <a:r>
              <a:rPr lang="en-US" altLang="zh-TW" dirty="0" smtClean="0"/>
              <a:t>3.</a:t>
            </a:r>
            <a:r>
              <a:rPr lang="zh-TW" altLang="en-US" dirty="0" smtClean="0"/>
              <a:t>校園內有超市、藥局、中國銀行、餐廳。</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bg2">
                    <a:lumMod val="50000"/>
                  </a:schemeClr>
                </a:solidFill>
              </a:rPr>
              <a:t>澳大校園及環境</a:t>
            </a:r>
            <a:endParaRPr lang="zh-TW" altLang="en-US" dirty="0"/>
          </a:p>
        </p:txBody>
      </p:sp>
      <p:sp>
        <p:nvSpPr>
          <p:cNvPr id="3" name="內容版面配置區 2"/>
          <p:cNvSpPr>
            <a:spLocks noGrp="1"/>
          </p:cNvSpPr>
          <p:nvPr>
            <p:ph idx="1"/>
          </p:nvPr>
        </p:nvSpPr>
        <p:spPr>
          <a:xfrm>
            <a:off x="457200" y="1600200"/>
            <a:ext cx="8507288" cy="4724400"/>
          </a:xfrm>
        </p:spPr>
        <p:txBody>
          <a:bodyPr/>
          <a:lstStyle/>
          <a:p>
            <a:pPr>
              <a:buNone/>
            </a:pPr>
            <a:r>
              <a:rPr lang="en-US" altLang="zh-TW" dirty="0" smtClean="0"/>
              <a:t>4.</a:t>
            </a:r>
            <a:r>
              <a:rPr lang="zh-TW" altLang="en-US" dirty="0" smtClean="0"/>
              <a:t>由於學校的社團並不是特別發達，所以晚上會比較無聊。若是住書院可以參加書院活動，喜歡運動的同學可以參加校對或是到人工草五人制足球場踢球交朋友。</a:t>
            </a:r>
            <a:endParaRPr lang="en-US" altLang="zh-TW" dirty="0" smtClean="0"/>
          </a:p>
          <a:p>
            <a:pPr>
              <a:buNone/>
            </a:pPr>
            <a:r>
              <a:rPr lang="en-US" altLang="zh-TW" dirty="0" smtClean="0"/>
              <a:t>5.</a:t>
            </a:r>
            <a:r>
              <a:rPr lang="zh-TW" altLang="en-US" dirty="0" smtClean="0"/>
              <a:t>所有</a:t>
            </a:r>
            <a:r>
              <a:rPr lang="en-US" altLang="zh-TW" dirty="0" smtClean="0"/>
              <a:t>8</a:t>
            </a:r>
            <a:r>
              <a:rPr lang="zh-TW" altLang="en-US" dirty="0" smtClean="0"/>
              <a:t>個書院及研究生宿舍都有健身房可以使用。或是到體育館使用。</a:t>
            </a:r>
            <a:endParaRPr lang="en-US" altLang="zh-TW" dirty="0" smtClean="0"/>
          </a:p>
          <a:p>
            <a:pPr>
              <a:buNone/>
            </a:pPr>
            <a:r>
              <a:rPr lang="en-US" altLang="zh-TW" dirty="0" smtClean="0"/>
              <a:t>6.</a:t>
            </a:r>
            <a:r>
              <a:rPr lang="zh-TW" altLang="en-US" dirty="0" smtClean="0"/>
              <a:t>校內有溫水游泳池，學生只要</a:t>
            </a:r>
            <a:r>
              <a:rPr lang="en-US" altLang="zh-TW" dirty="0" smtClean="0"/>
              <a:t>5MOP</a:t>
            </a:r>
            <a:r>
              <a:rPr lang="zh-TW" altLang="en-US" dirty="0" smtClean="0"/>
              <a:t>。</a:t>
            </a:r>
            <a:endParaRPr lang="en-US" altLang="zh-TW" dirty="0" smtClean="0"/>
          </a:p>
          <a:p>
            <a:pPr>
              <a:buNone/>
            </a:pPr>
            <a:r>
              <a:rPr lang="en-US" altLang="zh-TW" dirty="0" smtClean="0"/>
              <a:t>7.</a:t>
            </a:r>
            <a:r>
              <a:rPr lang="zh-TW" altLang="en-US" dirty="0" smtClean="0"/>
              <a:t>每個書院每學期都有</a:t>
            </a:r>
            <a:r>
              <a:rPr lang="en-US" altLang="zh-TW" dirty="0" smtClean="0"/>
              <a:t>1~2</a:t>
            </a:r>
            <a:r>
              <a:rPr lang="zh-TW" altLang="en-US" dirty="0" smtClean="0"/>
              <a:t>次高桌晚宴。</a:t>
            </a:r>
            <a:endParaRPr lang="en-US" altLang="zh-TW" dirty="0" smtClean="0"/>
          </a:p>
          <a:p>
            <a:pPr>
              <a:buNone/>
            </a:pP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版面配置區 12"/>
          <p:cNvSpPr>
            <a:spLocks noGrp="1"/>
          </p:cNvSpPr>
          <p:nvPr>
            <p:ph type="body" idx="1"/>
          </p:nvPr>
        </p:nvSpPr>
        <p:spPr/>
        <p:txBody>
          <a:bodyPr/>
          <a:lstStyle/>
          <a:p>
            <a:endParaRPr lang="zh-TW" altLang="en-US" dirty="0"/>
          </a:p>
        </p:txBody>
      </p:sp>
      <p:pic>
        <p:nvPicPr>
          <p:cNvPr id="10" name="內容版面配置區 9" descr="IMG_1657.JPG"/>
          <p:cNvPicPr>
            <a:picLocks noGrp="1" noChangeAspect="1"/>
          </p:cNvPicPr>
          <p:nvPr>
            <p:ph sz="half" idx="2"/>
          </p:nvPr>
        </p:nvPicPr>
        <p:blipFill>
          <a:blip r:embed="rId2" cstate="print"/>
          <a:stretch>
            <a:fillRect/>
          </a:stretch>
        </p:blipFill>
        <p:spPr>
          <a:xfrm>
            <a:off x="457200" y="2635448"/>
            <a:ext cx="4040188" cy="3030141"/>
          </a:xfrm>
        </p:spPr>
      </p:pic>
      <p:sp>
        <p:nvSpPr>
          <p:cNvPr id="14" name="文字版面配置區 13"/>
          <p:cNvSpPr>
            <a:spLocks noGrp="1"/>
          </p:cNvSpPr>
          <p:nvPr>
            <p:ph type="body" sz="quarter" idx="3"/>
          </p:nvPr>
        </p:nvSpPr>
        <p:spPr/>
        <p:txBody>
          <a:bodyPr/>
          <a:lstStyle/>
          <a:p>
            <a:r>
              <a:rPr lang="zh-TW" altLang="en-US" dirty="0" smtClean="0"/>
              <a:t>學生活動中心</a:t>
            </a:r>
            <a:endParaRPr lang="zh-TW" altLang="en-US" dirty="0"/>
          </a:p>
        </p:txBody>
      </p:sp>
      <p:pic>
        <p:nvPicPr>
          <p:cNvPr id="11" name="內容版面配置區 10" descr="IMG_1658.JPG"/>
          <p:cNvPicPr>
            <a:picLocks noGrp="1" noChangeAspect="1"/>
          </p:cNvPicPr>
          <p:nvPr>
            <p:ph sz="quarter" idx="4"/>
          </p:nvPr>
        </p:nvPicPr>
        <p:blipFill>
          <a:blip r:embed="rId3" cstate="print"/>
          <a:stretch>
            <a:fillRect/>
          </a:stretch>
        </p:blipFill>
        <p:spPr>
          <a:xfrm>
            <a:off x="4645025" y="2634853"/>
            <a:ext cx="4041775" cy="3031331"/>
          </a:xfrm>
        </p:spPr>
      </p:pic>
      <p:sp>
        <p:nvSpPr>
          <p:cNvPr id="7" name="標題 6"/>
          <p:cNvSpPr>
            <a:spLocks noGrp="1"/>
          </p:cNvSpPr>
          <p:nvPr>
            <p:ph type="title"/>
          </p:nvPr>
        </p:nvSpPr>
        <p:spPr/>
        <p:txBody>
          <a:bodyPr/>
          <a:lstStyle/>
          <a:p>
            <a:r>
              <a:rPr lang="zh-TW" altLang="en-US" dirty="0" smtClean="0">
                <a:solidFill>
                  <a:schemeClr val="bg2">
                    <a:lumMod val="50000"/>
                  </a:schemeClr>
                </a:solidFill>
              </a:rPr>
              <a:t>校園照片</a:t>
            </a:r>
            <a:endParaRPr lang="zh-TW" altLang="en-US" dirty="0">
              <a:solidFill>
                <a:schemeClr val="bg2">
                  <a:lumMod val="5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版面配置區 6"/>
          <p:cNvSpPr>
            <a:spLocks noGrp="1"/>
          </p:cNvSpPr>
          <p:nvPr>
            <p:ph type="body" idx="1"/>
          </p:nvPr>
        </p:nvSpPr>
        <p:spPr/>
        <p:txBody>
          <a:bodyPr/>
          <a:lstStyle/>
          <a:p>
            <a:r>
              <a:rPr lang="zh-TW" altLang="en-US" dirty="0" smtClean="0"/>
              <a:t>科技學院</a:t>
            </a:r>
            <a:endParaRPr lang="zh-TW" altLang="en-US" dirty="0"/>
          </a:p>
        </p:txBody>
      </p:sp>
      <p:pic>
        <p:nvPicPr>
          <p:cNvPr id="5" name="內容版面配置區 4" descr="IMG_1627.JPG"/>
          <p:cNvPicPr>
            <a:picLocks noGrp="1" noChangeAspect="1"/>
          </p:cNvPicPr>
          <p:nvPr>
            <p:ph sz="half" idx="2"/>
          </p:nvPr>
        </p:nvPicPr>
        <p:blipFill>
          <a:blip r:embed="rId2" cstate="print"/>
          <a:stretch>
            <a:fillRect/>
          </a:stretch>
        </p:blipFill>
        <p:spPr>
          <a:xfrm>
            <a:off x="457200" y="2635448"/>
            <a:ext cx="4040188" cy="3030141"/>
          </a:xfrm>
        </p:spPr>
      </p:pic>
      <p:sp>
        <p:nvSpPr>
          <p:cNvPr id="8" name="文字版面配置區 7"/>
          <p:cNvSpPr>
            <a:spLocks noGrp="1"/>
          </p:cNvSpPr>
          <p:nvPr>
            <p:ph type="body" sz="quarter" idx="3"/>
          </p:nvPr>
        </p:nvSpPr>
        <p:spPr/>
        <p:txBody>
          <a:bodyPr/>
          <a:lstStyle/>
          <a:p>
            <a:r>
              <a:rPr lang="zh-TW" altLang="en-US" dirty="0" smtClean="0"/>
              <a:t>圖書館</a:t>
            </a:r>
            <a:endParaRPr lang="zh-TW" altLang="en-US" dirty="0"/>
          </a:p>
        </p:txBody>
      </p:sp>
      <p:pic>
        <p:nvPicPr>
          <p:cNvPr id="6" name="內容版面配置區 5" descr="IMG_1645.JPG"/>
          <p:cNvPicPr>
            <a:picLocks noGrp="1" noChangeAspect="1"/>
          </p:cNvPicPr>
          <p:nvPr>
            <p:ph sz="quarter" idx="4"/>
          </p:nvPr>
        </p:nvPicPr>
        <p:blipFill>
          <a:blip r:embed="rId3" cstate="print"/>
          <a:stretch>
            <a:fillRect/>
          </a:stretch>
        </p:blipFill>
        <p:spPr>
          <a:xfrm>
            <a:off x="4645025" y="2634853"/>
            <a:ext cx="4041775" cy="3031331"/>
          </a:xfrm>
        </p:spPr>
      </p:pic>
      <p:sp>
        <p:nvSpPr>
          <p:cNvPr id="2" name="標題 1"/>
          <p:cNvSpPr>
            <a:spLocks noGrp="1"/>
          </p:cNvSpPr>
          <p:nvPr>
            <p:ph type="title"/>
          </p:nvPr>
        </p:nvSpPr>
        <p:spPr/>
        <p:txBody>
          <a:bodyPr/>
          <a:lstStyle/>
          <a:p>
            <a:r>
              <a:rPr lang="zh-TW" altLang="en-US" dirty="0" smtClean="0">
                <a:solidFill>
                  <a:schemeClr val="bg2">
                    <a:lumMod val="50000"/>
                  </a:schemeClr>
                </a:solidFill>
              </a:rPr>
              <a:t>校園照片</a:t>
            </a:r>
            <a:endParaRPr lang="zh-TW" altLang="en-US" dirty="0">
              <a:solidFill>
                <a:schemeClr val="bg2">
                  <a:lumMod val="5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p:cNvSpPr>
            <a:spLocks noGrp="1"/>
          </p:cNvSpPr>
          <p:nvPr>
            <p:ph type="body" idx="1"/>
          </p:nvPr>
        </p:nvSpPr>
        <p:spPr/>
        <p:txBody>
          <a:bodyPr/>
          <a:lstStyle/>
          <a:p>
            <a:endParaRPr lang="zh-TW" altLang="en-US"/>
          </a:p>
        </p:txBody>
      </p:sp>
      <p:pic>
        <p:nvPicPr>
          <p:cNvPr id="7" name="內容版面配置區 6" descr="IMG_1656.JPG"/>
          <p:cNvPicPr>
            <a:picLocks noGrp="1" noChangeAspect="1"/>
          </p:cNvPicPr>
          <p:nvPr>
            <p:ph sz="half" idx="2"/>
          </p:nvPr>
        </p:nvPicPr>
        <p:blipFill>
          <a:blip r:embed="rId2" cstate="print"/>
          <a:stretch>
            <a:fillRect/>
          </a:stretch>
        </p:blipFill>
        <p:spPr>
          <a:xfrm>
            <a:off x="-1" y="2492896"/>
            <a:ext cx="4527431" cy="3384376"/>
          </a:xfrm>
        </p:spPr>
      </p:pic>
      <p:sp>
        <p:nvSpPr>
          <p:cNvPr id="4" name="文字版面配置區 3"/>
          <p:cNvSpPr>
            <a:spLocks noGrp="1"/>
          </p:cNvSpPr>
          <p:nvPr>
            <p:ph type="body" sz="quarter" idx="3"/>
          </p:nvPr>
        </p:nvSpPr>
        <p:spPr/>
        <p:txBody>
          <a:bodyPr/>
          <a:lstStyle/>
          <a:p>
            <a:r>
              <a:rPr lang="zh-TW" altLang="en-US" dirty="0" smtClean="0"/>
              <a:t>五人制足球場</a:t>
            </a:r>
            <a:endParaRPr lang="zh-TW" altLang="en-US" dirty="0"/>
          </a:p>
        </p:txBody>
      </p:sp>
      <p:pic>
        <p:nvPicPr>
          <p:cNvPr id="8" name="內容版面配置區 7" descr="IMG_1663.JPG"/>
          <p:cNvPicPr>
            <a:picLocks noGrp="1" noChangeAspect="1"/>
          </p:cNvPicPr>
          <p:nvPr>
            <p:ph sz="quarter" idx="4"/>
          </p:nvPr>
        </p:nvPicPr>
        <p:blipFill>
          <a:blip r:embed="rId3" cstate="print"/>
          <a:stretch>
            <a:fillRect/>
          </a:stretch>
        </p:blipFill>
        <p:spPr>
          <a:xfrm>
            <a:off x="4720928" y="2564904"/>
            <a:ext cx="4423072" cy="3317304"/>
          </a:xfrm>
        </p:spPr>
      </p:pic>
      <p:sp>
        <p:nvSpPr>
          <p:cNvPr id="6" name="標題 5"/>
          <p:cNvSpPr>
            <a:spLocks noGrp="1"/>
          </p:cNvSpPr>
          <p:nvPr>
            <p:ph type="title"/>
          </p:nvPr>
        </p:nvSpPr>
        <p:spPr/>
        <p:txBody>
          <a:bodyPr/>
          <a:lstStyle/>
          <a:p>
            <a:r>
              <a:rPr lang="zh-TW" altLang="en-US" dirty="0" smtClean="0">
                <a:solidFill>
                  <a:schemeClr val="bg2">
                    <a:lumMod val="50000"/>
                  </a:schemeClr>
                </a:solidFill>
              </a:rPr>
              <a:t>校園照片</a:t>
            </a:r>
            <a:endParaRPr lang="zh-TW" altLang="en-US" dirty="0">
              <a:solidFill>
                <a:schemeClr val="bg2">
                  <a:lumMod val="50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行雲流水">
  <a:themeElements>
    <a:clrScheme name="行雲流水">
      <a:dk1>
        <a:sysClr val="windowText" lastClr="000000"/>
      </a:dk1>
      <a:lt1>
        <a:sysClr val="window" lastClr="FFFFFF"/>
      </a:lt1>
      <a:dk2>
        <a:srgbClr val="411401"/>
      </a:dk2>
      <a:lt2>
        <a:srgbClr val="FFE6E6"/>
      </a:lt2>
      <a:accent1>
        <a:srgbClr val="A24A48"/>
      </a:accent1>
      <a:accent2>
        <a:srgbClr val="B2935C"/>
      </a:accent2>
      <a:accent3>
        <a:srgbClr val="6A9A9A"/>
      </a:accent3>
      <a:accent4>
        <a:srgbClr val="B2B787"/>
      </a:accent4>
      <a:accent5>
        <a:srgbClr val="91644B"/>
      </a:accent5>
      <a:accent6>
        <a:srgbClr val="654A76"/>
      </a:accent6>
      <a:hlink>
        <a:srgbClr val="00A800"/>
      </a:hlink>
      <a:folHlink>
        <a:srgbClr val="FF00FF"/>
      </a:folHlink>
    </a:clrScheme>
    <a:fontScheme name="行雲流水">
      <a:majorFont>
        <a:latin typeface="Cambria"/>
        <a:ea typeface=""/>
        <a:cs typeface=""/>
        <a:font script="Jpan" typeface="ＭＳ Ｐゴシック"/>
        <a:font script="Hang" typeface="맑은 고딕"/>
        <a:font script="Hans" typeface="华文行楷"/>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libri"/>
        <a:ea typeface=""/>
        <a:cs typeface=""/>
        <a:font script="Jpan" typeface="ＭＳ Ｐ明朝"/>
        <a:font script="Hang" typeface="HY견명조"/>
        <a:font script="Hans" typeface="华文行楷"/>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雲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80000"/>
                <a:hueMod val="100000"/>
                <a:satMod val="300000"/>
              </a:schemeClr>
            </a:gs>
            <a:gs pos="72000">
              <a:schemeClr val="phClr">
                <a:tint val="100000"/>
                <a:shade val="100000"/>
                <a:hueMod val="100000"/>
                <a:satMod val="100000"/>
              </a:schemeClr>
            </a:gs>
            <a:gs pos="81000">
              <a:schemeClr val="phClr">
                <a:tint val="98000"/>
                <a:shade val="100000"/>
                <a:hueMod val="100000"/>
                <a:satMod val="150000"/>
              </a:schemeClr>
            </a:gs>
            <a:gs pos="100000">
              <a:schemeClr val="phClr">
                <a:tint val="100000"/>
                <a:shade val="100000"/>
                <a:hueMod val="100000"/>
                <a:satMod val="200000"/>
              </a:schemeClr>
            </a:gs>
          </a:gsLst>
          <a:lin ang="16200000" scaled="1"/>
        </a:gradFill>
        <a:blipFill>
          <a:blip xmlns:r="http://schemas.openxmlformats.org/officeDocument/2006/relationships" r:embed="rId1">
            <a:duotone>
              <a:schemeClr val="phClr">
                <a:tint val="100000"/>
                <a:shade val="39000"/>
                <a:hueMod val="100000"/>
                <a:satMod val="150000"/>
              </a:schemeClr>
              <a:schemeClr val="phClr">
                <a:tint val="90000"/>
                <a:shade val="100000"/>
                <a:hueMod val="100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Calligraphy</Template>
  <TotalTime>240</TotalTime>
  <Words>1075</Words>
  <Application>Microsoft Office PowerPoint</Application>
  <PresentationFormat>如螢幕大小 (4:3)</PresentationFormat>
  <Paragraphs>67</Paragraphs>
  <Slides>20</Slides>
  <Notes>1</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行雲流水</vt:lpstr>
      <vt:lpstr>澳門大學交換心得</vt:lpstr>
      <vt:lpstr>出發前事前準備</vt:lpstr>
      <vt:lpstr>出發前事前準備</vt:lpstr>
      <vt:lpstr>到達澳大</vt:lpstr>
      <vt:lpstr>澳大校園及環境</vt:lpstr>
      <vt:lpstr>澳大校園及環境</vt:lpstr>
      <vt:lpstr>校園照片</vt:lpstr>
      <vt:lpstr>校園照片</vt:lpstr>
      <vt:lpstr>校園照片</vt:lpstr>
      <vt:lpstr>住宿式書院</vt:lpstr>
      <vt:lpstr>住宿式書院-高桌晚宴</vt:lpstr>
      <vt:lpstr>澳大上課環境</vt:lpstr>
      <vt:lpstr>上課照片</vt:lpstr>
      <vt:lpstr>與教授合照</vt:lpstr>
      <vt:lpstr>澳門環境</vt:lpstr>
      <vt:lpstr>澳門環境</vt:lpstr>
      <vt:lpstr>心得</vt:lpstr>
      <vt:lpstr>生活照片</vt:lpstr>
      <vt:lpstr>生活照片</vt:lpstr>
      <vt:lpstr>生活照片</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澳門大學交換心得</dc:title>
  <dc:creator>user</dc:creator>
  <cp:lastModifiedBy>user</cp:lastModifiedBy>
  <cp:revision>29</cp:revision>
  <dcterms:created xsi:type="dcterms:W3CDTF">2015-06-29T14:31:46Z</dcterms:created>
  <dcterms:modified xsi:type="dcterms:W3CDTF">2015-06-30T03:08:01Z</dcterms:modified>
</cp:coreProperties>
</file>