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87" r:id="rId3"/>
    <p:sldId id="271" r:id="rId4"/>
    <p:sldId id="277" r:id="rId5"/>
    <p:sldId id="274" r:id="rId6"/>
    <p:sldId id="275" r:id="rId7"/>
    <p:sldId id="276" r:id="rId8"/>
    <p:sldId id="278" r:id="rId9"/>
    <p:sldId id="284" r:id="rId10"/>
    <p:sldId id="285" r:id="rId11"/>
    <p:sldId id="288" r:id="rId12"/>
    <p:sldId id="289" r:id="rId13"/>
    <p:sldId id="28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B8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29D17-4A26-4B96-A463-6006CE16E1AA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63061-3706-40BB-9C2A-900483C4D857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0844B-CC08-4A0D-8002-1AC5ADE6525E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FC4CE-49FB-480F-85F5-066C7C5D2912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63D43-317E-4BAD-90CC-610D2C7C8709}" type="datetimeFigureOut">
              <a:rPr lang="en-AU" smtClean="0"/>
              <a:pPr/>
              <a:t>15/03/2013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1D5F8-3A39-4AAA-B12A-859D43B35A0C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8" name="TextBox 7"/>
          <p:cNvSpPr txBox="1"/>
          <p:nvPr userDrawn="1"/>
        </p:nvSpPr>
        <p:spPr>
          <a:xfrm>
            <a:off x="164430" y="6643233"/>
            <a:ext cx="223224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CRICOS Provider</a:t>
            </a:r>
            <a:r>
              <a:rPr lang="en-AU" sz="5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No 00091C</a:t>
            </a:r>
            <a:endParaRPr lang="en-AU" sz="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organSmi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5024" y="1568841"/>
            <a:ext cx="72008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The </a:t>
            </a:r>
            <a:r>
              <a:rPr lang="en-AU" sz="4000" cap="all" dirty="0" err="1" smtClean="0">
                <a:solidFill>
                  <a:schemeClr val="bg1"/>
                </a:solidFill>
                <a:latin typeface="Bodoni MT" pitchFamily="18" charset="0"/>
              </a:rPr>
              <a:t>icte-uq</a:t>
            </a:r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advantage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1086" y="2151596"/>
            <a:ext cx="6840760" cy="7540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AU" sz="2400" cap="all" dirty="0" smtClean="0">
                <a:solidFill>
                  <a:srgbClr val="8CB800"/>
                </a:solidFill>
                <a:latin typeface="Bodoni MT" pitchFamily="18" charset="0"/>
              </a:rPr>
              <a:t>Experience the difference</a:t>
            </a:r>
            <a:endParaRPr lang="en-AU" sz="2400" cap="all" dirty="0">
              <a:solidFill>
                <a:srgbClr val="8CB800"/>
              </a:solidFill>
              <a:latin typeface="Bodoni MT" pitchFamily="18" charset="0"/>
            </a:endParaRPr>
          </a:p>
          <a:p>
            <a:pPr marL="354013" indent="-354013">
              <a:spcAft>
                <a:spcPts val="1200"/>
              </a:spcAft>
            </a:pPr>
            <a:endParaRPr lang="en-AU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5442787" y="2820970"/>
            <a:ext cx="33123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000" dirty="0" smtClean="0">
                <a:solidFill>
                  <a:schemeClr val="bg1"/>
                </a:solidFill>
              </a:rPr>
              <a:t>Institute of Continuing &amp; TESOL Education</a:t>
            </a:r>
          </a:p>
          <a:p>
            <a:pPr algn="r"/>
            <a:r>
              <a:rPr lang="en-AU" sz="1000" dirty="0" smtClean="0">
                <a:solidFill>
                  <a:schemeClr val="bg1"/>
                </a:solidFill>
              </a:rPr>
              <a:t>The University of Queensland (ICTE-UQ)</a:t>
            </a:r>
            <a:endParaRPr lang="en-A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CB8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0" y="332656"/>
            <a:ext cx="5364088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general </a:t>
            </a:r>
            <a:r>
              <a:rPr lang="en-AU" sz="4000" cap="all" dirty="0" err="1" smtClean="0">
                <a:solidFill>
                  <a:schemeClr val="bg1"/>
                </a:solidFill>
                <a:latin typeface="Bodoni MT" pitchFamily="18" charset="0"/>
              </a:rPr>
              <a:t>english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Sample Timetable</a:t>
            </a:r>
            <a:endParaRPr lang="en-AU" sz="900" dirty="0">
              <a:solidFill>
                <a:schemeClr val="bg1"/>
              </a:solidFill>
            </a:endParaRPr>
          </a:p>
        </p:txBody>
      </p:sp>
      <p:graphicFrame>
        <p:nvGraphicFramePr>
          <p:cNvPr id="7" name="Group 174"/>
          <p:cNvGraphicFramePr>
            <a:graphicFrameLocks noGrp="1"/>
          </p:cNvGraphicFramePr>
          <p:nvPr/>
        </p:nvGraphicFramePr>
        <p:xfrm>
          <a:off x="827584" y="2396837"/>
          <a:ext cx="7488830" cy="3480435"/>
        </p:xfrm>
        <a:graphic>
          <a:graphicData uri="http://schemas.openxmlformats.org/drawingml/2006/table">
            <a:tbl>
              <a:tblPr/>
              <a:tblGrid>
                <a:gridCol w="1497766"/>
                <a:gridCol w="1497766"/>
                <a:gridCol w="1497766"/>
                <a:gridCol w="1497766"/>
                <a:gridCol w="1497766"/>
              </a:tblGrid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Monday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Tuesday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Wednesday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Thursday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Friday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885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9.00-10.45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Reading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9.00-10.45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Speaking, Listening, Reading &amp; 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9.00-10.45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Options Class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9.00-10.45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Speaking, Listening, Reading &amp; 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9.00-10.45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Speaking, Listening, Reading &amp; 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Break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885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11.15-1.00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11.15-1.00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Speaking, Listening, Reading &amp; 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11.15-1.00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Options Class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11.15-1.00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Speaking, Listening, Reading &amp; 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11.15-1.15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Speaking, Listening, Reading &amp; 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Break</a:t>
                      </a:r>
                      <a:endParaRPr kumimoji="0" lang="en-A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885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2.00-4.00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Options Class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2.00-3.45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Audio-Visual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2.00-3.45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Speaking, Listening, Reading &amp; Writing Skills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2.00-3.45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Computer Assisted Learning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Free Afternoon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mestay titl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2636912"/>
            <a:ext cx="496855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AU" sz="1400" b="1" cap="all" dirty="0" smtClean="0">
                <a:solidFill>
                  <a:srgbClr val="92D050"/>
                </a:solidFill>
              </a:rPr>
              <a:t>Homestay is a unique opportunity to: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Live with an Australian family 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Learn about how Australians live and about Australian culture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Practice using English outside of the classroom</a:t>
            </a:r>
          </a:p>
          <a:p>
            <a:pPr>
              <a:spcBef>
                <a:spcPts val="1800"/>
              </a:spcBef>
            </a:pPr>
            <a:r>
              <a:rPr lang="en-US" sz="1400" b="1" cap="all" dirty="0" smtClean="0">
                <a:solidFill>
                  <a:srgbClr val="92D050"/>
                </a:solidFill>
              </a:rPr>
              <a:t>Homestay can be a very rewarding experience for students and families.</a:t>
            </a:r>
          </a:p>
          <a:p>
            <a:pPr>
              <a:spcBef>
                <a:spcPts val="1800"/>
              </a:spcBef>
            </a:pPr>
            <a:r>
              <a:rPr lang="en-US" sz="1400" b="1" cap="all" dirty="0" smtClean="0">
                <a:solidFill>
                  <a:srgbClr val="92D050"/>
                </a:solidFill>
              </a:rPr>
              <a:t>However, living with new people can sometimes be challenging</a:t>
            </a:r>
            <a:r>
              <a:rPr lang="en-US" sz="1400" b="1" cap="all" smtClean="0">
                <a:solidFill>
                  <a:srgbClr val="92D050"/>
                </a:solidFill>
              </a:rPr>
              <a:t>… communication is the key.</a:t>
            </a:r>
            <a:endParaRPr lang="en-US" sz="1400" b="1" cap="all" dirty="0" smtClean="0">
              <a:solidFill>
                <a:srgbClr val="92D050"/>
              </a:solidFill>
            </a:endParaRPr>
          </a:p>
        </p:txBody>
      </p:sp>
      <p:pic>
        <p:nvPicPr>
          <p:cNvPr id="5" name="Picture 4" descr="suitcase girl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151891" y="2204864"/>
            <a:ext cx="2870064" cy="4437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rvices and faciliites title.jpg"/>
          <p:cNvPicPr>
            <a:picLocks noChangeAspect="1"/>
          </p:cNvPicPr>
          <p:nvPr/>
        </p:nvPicPr>
        <p:blipFill>
          <a:blip r:embed="rId2" cstate="screen"/>
          <a:srcRect b="73100"/>
          <a:stretch>
            <a:fillRect/>
          </a:stretch>
        </p:blipFill>
        <p:spPr>
          <a:xfrm>
            <a:off x="0" y="0"/>
            <a:ext cx="9144000" cy="18448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2636912"/>
            <a:ext cx="482453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Bef>
                <a:spcPts val="1200"/>
              </a:spcBef>
            </a:pPr>
            <a:r>
              <a:rPr lang="en-AU" sz="1400" b="1" cap="all" dirty="0" smtClean="0">
                <a:solidFill>
                  <a:srgbClr val="7030A0"/>
                </a:solidFill>
              </a:rPr>
              <a:t>ICTE-UQ activities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Social, sporting, cultural and tourist activities</a:t>
            </a:r>
            <a:endParaRPr lang="en-US" sz="1400" b="1" dirty="0" smtClean="0">
              <a:latin typeface="Calibri" pitchFamily="34" charset="0"/>
              <a:cs typeface="Calibri" pitchFamily="34" charset="0"/>
            </a:endParaRP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Free activities and student clubs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A monthly calendar of group activities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Activities for individual and small group bookings</a:t>
            </a:r>
          </a:p>
          <a:p>
            <a:pPr marL="177800" indent="-177800">
              <a:spcBef>
                <a:spcPts val="1200"/>
              </a:spcBef>
            </a:pPr>
            <a:r>
              <a:rPr lang="en-US" sz="1400" b="1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To find out what’s happening at ICTE-UQ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Visit the Activities Office on Level 5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Like us on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Facebook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smtClean="0">
                <a:latin typeface="Calibri" pitchFamily="34" charset="0"/>
                <a:cs typeface="Calibri" pitchFamily="34" charset="0"/>
              </a:rPr>
              <a:t>www.facebook.com/ICTEUQ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Read the Activities Calendar at </a:t>
            </a:r>
            <a:r>
              <a:rPr lang="en-US" sz="1400" b="1" dirty="0" smtClean="0">
                <a:latin typeface="Calibri" pitchFamily="34" charset="0"/>
                <a:cs typeface="Calibri" pitchFamily="34" charset="0"/>
              </a:rPr>
              <a:t>www.icte.uq.edu/activities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Sign up to  receive the Activities Update e-newsletter</a:t>
            </a:r>
          </a:p>
          <a:p>
            <a:pPr marL="177800" indent="-177800">
              <a:spcBef>
                <a:spcPts val="1200"/>
              </a:spcBef>
            </a:pPr>
            <a:endParaRPr lang="en-US" sz="1400" dirty="0" smtClean="0">
              <a:latin typeface="Calibri" pitchFamily="34" charset="0"/>
              <a:cs typeface="Calibri" pitchFamily="34" charset="0"/>
            </a:endParaRPr>
          </a:p>
          <a:p>
            <a:endParaRPr lang="en-AU" dirty="0"/>
          </a:p>
        </p:txBody>
      </p:sp>
      <p:pic>
        <p:nvPicPr>
          <p:cNvPr id="8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6136" y="2420888"/>
            <a:ext cx="2592958" cy="379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/>
          <p:cNvSpPr txBox="1"/>
          <p:nvPr/>
        </p:nvSpPr>
        <p:spPr>
          <a:xfrm>
            <a:off x="438557" y="1196752"/>
            <a:ext cx="4355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rgbClr val="8CB800"/>
                </a:solidFill>
                <a:latin typeface="Bodoni MT" pitchFamily="18" charset="0"/>
              </a:rPr>
              <a:t> contact us</a:t>
            </a:r>
            <a:endParaRPr lang="en-AU" sz="4000" cap="all" dirty="0">
              <a:solidFill>
                <a:srgbClr val="8CB800"/>
              </a:solidFill>
              <a:latin typeface="Bodoni MT" pitchFamily="18" charset="0"/>
            </a:endParaRPr>
          </a:p>
        </p:txBody>
      </p:sp>
      <p:pic>
        <p:nvPicPr>
          <p:cNvPr id="9" name="Picture 8" descr="social media urls.jpg"/>
          <p:cNvPicPr>
            <a:picLocks noChangeAspect="1"/>
          </p:cNvPicPr>
          <p:nvPr/>
        </p:nvPicPr>
        <p:blipFill>
          <a:blip r:embed="rId2" cstate="print"/>
          <a:srcRect t="10010" b="3858"/>
          <a:stretch>
            <a:fillRect/>
          </a:stretch>
        </p:blipFill>
        <p:spPr>
          <a:xfrm>
            <a:off x="4643252" y="4941168"/>
            <a:ext cx="4500748" cy="10957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2420888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AU" sz="2000" dirty="0" smtClean="0">
                <a:solidFill>
                  <a:srgbClr val="8CB800"/>
                </a:solidFill>
              </a:rPr>
              <a:t>Institute of Continuing &amp; TESOL Education</a:t>
            </a:r>
          </a:p>
          <a:p>
            <a:pPr>
              <a:spcBef>
                <a:spcPts val="600"/>
              </a:spcBef>
            </a:pPr>
            <a:r>
              <a:rPr lang="en-AU" sz="2000" dirty="0" smtClean="0">
                <a:solidFill>
                  <a:srgbClr val="8CB800"/>
                </a:solidFill>
              </a:rPr>
              <a:t>The University of Queensland (ICTE-UQ)</a:t>
            </a:r>
          </a:p>
          <a:p>
            <a:pPr>
              <a:spcBef>
                <a:spcPts val="600"/>
              </a:spcBef>
            </a:pPr>
            <a:endParaRPr lang="en-AU" sz="2000" b="1" dirty="0" smtClean="0">
              <a:solidFill>
                <a:srgbClr val="8CB800"/>
              </a:solidFill>
            </a:endParaRPr>
          </a:p>
          <a:p>
            <a:pPr>
              <a:spcBef>
                <a:spcPts val="600"/>
              </a:spcBef>
            </a:pPr>
            <a:r>
              <a:rPr lang="en-AU" sz="2000" b="1" dirty="0" err="1" smtClean="0">
                <a:solidFill>
                  <a:srgbClr val="8CB800"/>
                </a:solidFill>
              </a:rPr>
              <a:t>www.icte.uq.edu.au</a:t>
            </a:r>
            <a:endParaRPr lang="en-AU" sz="2000" b="1" dirty="0" smtClean="0">
              <a:solidFill>
                <a:srgbClr val="8CB800"/>
              </a:solidFill>
            </a:endParaRPr>
          </a:p>
          <a:p>
            <a:pPr>
              <a:spcBef>
                <a:spcPts val="600"/>
              </a:spcBef>
            </a:pPr>
            <a:r>
              <a:rPr lang="en-AU" sz="2000" b="1" dirty="0" err="1" smtClean="0">
                <a:solidFill>
                  <a:srgbClr val="8CB800"/>
                </a:solidFill>
              </a:rPr>
              <a:t>tesol.enrol@icte.uq.edu.au</a:t>
            </a:r>
            <a:endParaRPr lang="en-AU" sz="2000" b="1" dirty="0" smtClean="0">
              <a:solidFill>
                <a:srgbClr val="8CB8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bout brisbane.jpg"/>
          <p:cNvPicPr>
            <a:picLocks noChangeAspect="1"/>
          </p:cNvPicPr>
          <p:nvPr/>
        </p:nvPicPr>
        <p:blipFill>
          <a:blip r:embed="rId2" cstate="screen"/>
          <a:srcRect b="75200"/>
          <a:stretch>
            <a:fillRect/>
          </a:stretch>
        </p:blipFill>
        <p:spPr>
          <a:xfrm>
            <a:off x="0" y="0"/>
            <a:ext cx="9144000" cy="1700808"/>
          </a:xfrm>
          <a:prstGeom prst="rect">
            <a:avLst/>
          </a:prstGeom>
        </p:spPr>
      </p:pic>
      <p:pic>
        <p:nvPicPr>
          <p:cNvPr id="6" name="Picture 6" descr="Aus&amp;QLDPurpleandGold-2"/>
          <p:cNvPicPr>
            <a:picLocks noChangeAspect="1" noChangeArrowheads="1"/>
          </p:cNvPicPr>
          <p:nvPr/>
        </p:nvPicPr>
        <p:blipFill>
          <a:blip r:embed="rId3" cstate="screen"/>
          <a:srcRect l="6233" r="7631"/>
          <a:stretch>
            <a:fillRect/>
          </a:stretch>
        </p:blipFill>
        <p:spPr bwMode="auto">
          <a:xfrm>
            <a:off x="4283968" y="2492896"/>
            <a:ext cx="4464496" cy="3652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27584" y="2636912"/>
            <a:ext cx="381642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AU" sz="1400" dirty="0"/>
              <a:t>State capital of </a:t>
            </a:r>
            <a:r>
              <a:rPr lang="en-AU" sz="1400" dirty="0" smtClean="0"/>
              <a:t>Queensland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AU" sz="1400" dirty="0" smtClean="0"/>
              <a:t>Located between the Gold Coast (Surfers Paradise) and the Sunshine Coast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AU" sz="1400" dirty="0" smtClean="0"/>
              <a:t>Population </a:t>
            </a:r>
            <a:r>
              <a:rPr lang="en-AU" sz="1400" dirty="0"/>
              <a:t>of 2.1 million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AU" sz="1400" dirty="0"/>
              <a:t>Sub-tropical climate</a:t>
            </a:r>
          </a:p>
          <a:p>
            <a:pPr marL="177800" indent="-177800">
              <a:spcBef>
                <a:spcPts val="1200"/>
              </a:spcBef>
              <a:buFont typeface="Arial" pitchFamily="34" charset="0"/>
              <a:buChar char="•"/>
            </a:pPr>
            <a:r>
              <a:rPr lang="en-AU" sz="1400" dirty="0"/>
              <a:t>A ‘River City’ with an outdoors lifestyle</a:t>
            </a: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5173-011[1] ppoint-more sky.jpg"/>
          <p:cNvPicPr>
            <a:picLocks noChangeAspect="1"/>
          </p:cNvPicPr>
          <p:nvPr/>
        </p:nvPicPr>
        <p:blipFill>
          <a:blip r:embed="rId2" cstate="print"/>
          <a:srcRect b="234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4355976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Experience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Life at UQ St Lucia, a world top 50 university campus </a:t>
            </a:r>
            <a:r>
              <a:rPr lang="en-AU" sz="900" dirty="0" smtClean="0">
                <a:solidFill>
                  <a:schemeClr val="bg1"/>
                </a:solidFill>
              </a:rPr>
              <a:t>(Times Higher Ed 2012)</a:t>
            </a:r>
            <a:endParaRPr lang="en-AU" sz="9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5589240"/>
            <a:ext cx="601216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114 hectares of riverside parkland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45,000+ students including 11,000+ international students from 135 countries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130+ student clubs and societies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World-class sporting, recreational and cultural facilities</a:t>
            </a:r>
            <a:endParaRPr lang="en-A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071119QETI454.jpg"/>
          <p:cNvPicPr>
            <a:picLocks noChangeAspect="1"/>
          </p:cNvPicPr>
          <p:nvPr/>
        </p:nvPicPr>
        <p:blipFill>
          <a:blip r:embed="rId2" cstate="screen"/>
          <a:srcRect l="5372" r="537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4355976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Experience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A highly awarded English language institute that is one of Australia’s oldest</a:t>
            </a:r>
            <a:endParaRPr lang="en-AU" sz="9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4869160"/>
            <a:ext cx="6012160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Part of The University of Queensland, </a:t>
            </a:r>
            <a:r>
              <a:rPr lang="en-GB" sz="1400" dirty="0" smtClean="0">
                <a:solidFill>
                  <a:schemeClr val="bg1"/>
                </a:solidFill>
              </a:rPr>
              <a:t>a university ranked amongst the top 1% of global universities by all major world ranking systems*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Established in 1981 as Queensland’s first English language institute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Winner of Australia’s top Education and Training export award in 2011 – the Australian Export Award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GB" sz="1400" dirty="0" smtClean="0">
                <a:solidFill>
                  <a:schemeClr val="bg1"/>
                </a:solidFill>
              </a:rPr>
              <a:t>NEAS accredited and a founding member of English Australia</a:t>
            </a:r>
          </a:p>
          <a:p>
            <a:pPr>
              <a:tabLst>
                <a:tab pos="0" algn="l"/>
              </a:tabLst>
            </a:pPr>
            <a:endParaRPr lang="en-AU" sz="800" dirty="0" smtClean="0">
              <a:solidFill>
                <a:schemeClr val="bg1"/>
              </a:solidFill>
            </a:endParaRPr>
          </a:p>
          <a:p>
            <a:pPr>
              <a:tabLst>
                <a:tab pos="0" algn="l"/>
              </a:tabLst>
            </a:pPr>
            <a:r>
              <a:rPr lang="en-AU" sz="800" dirty="0" smtClean="0">
                <a:solidFill>
                  <a:schemeClr val="bg1"/>
                </a:solidFill>
              </a:rPr>
              <a:t>* Top 50 QS World University Rankings (2012), Top 100 Times Higher Education (2012), Top 100 (top 20 Asia Pacific) Shanghai Jiao Tong Academic Rankings of World Universities (2012)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PN4_034 Credit - Aperture Architectural Photography (Scott Burrows).JPG"/>
          <p:cNvPicPr>
            <a:picLocks noChangeAspect="1"/>
          </p:cNvPicPr>
          <p:nvPr/>
        </p:nvPicPr>
        <p:blipFill>
          <a:blip r:embed="rId2" cstate="print"/>
          <a:srcRect t="970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4355976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Experience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State-of-the-art facilities</a:t>
            </a:r>
            <a:endParaRPr lang="en-AU" sz="9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5355213"/>
            <a:ext cx="6012160" cy="116955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ICTE-UQ is located in a new, purpose-built premises at UQ St Lucia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ICTE-UQ students learn in multimedia class and seminar rooms and use the latest electronic teaching and learning technology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ICTE-UQ students enjoy quality internet, computer and Learning Centre facilities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5129-17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0" cy="6885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4355976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Experience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Quality courses and teaching</a:t>
            </a:r>
            <a:endParaRPr lang="en-AU" sz="9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5355213"/>
            <a:ext cx="6012160" cy="116955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ICTE-UQ courses are taught in small, interactive classes of 14-18 students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ICTE-UQ teachers are qualified, experienced and supportive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ICTE-UQ courses do not use a textbook approach. We source the best materials from a range of sources and develop our own materials to make sure that our students enjoy the best possible learning 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974-061.jpg"/>
          <p:cNvPicPr>
            <a:picLocks noChangeAspect="1"/>
          </p:cNvPicPr>
          <p:nvPr/>
        </p:nvPicPr>
        <p:blipFill>
          <a:blip r:embed="rId2" cstate="screen"/>
          <a:srcRect l="9824" r="9725"/>
          <a:stretch>
            <a:fillRect/>
          </a:stretch>
        </p:blipFill>
        <p:spPr>
          <a:xfrm>
            <a:off x="0" y="0"/>
            <a:ext cx="9144000" cy="6864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4355976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Experience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A dynamic, multicultural learning and social environment</a:t>
            </a:r>
            <a:endParaRPr lang="en-AU" sz="9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5355213"/>
            <a:ext cx="601216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Each session more than 500 students from over 35 countries choose to study at ICTE-UQ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400" dirty="0" smtClean="0">
                <a:solidFill>
                  <a:schemeClr val="bg1"/>
                </a:solidFill>
              </a:rPr>
              <a:t>There are lots of opportunities for ICTE-UQ students to make friends and get involved in social and sporting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CB8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0" y="332656"/>
            <a:ext cx="4355976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Experience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Comprehensive course options</a:t>
            </a:r>
            <a:endParaRPr lang="en-AU" sz="9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060848"/>
            <a:ext cx="828092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General English (7 levels)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English for Academic Purposes (2 levels)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English for International Business Communication (2 levels)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Advanced English Communication Skills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English for Specific Purposes: TESOL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English for Specific Purposes: Tourism &amp; Hospitality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Go Global (English Language + Workplace Preparation + Professional Internship) program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sz="1700" dirty="0" smtClean="0"/>
              <a:t>English for Specific Purposes: Bridging English Program (for UQ degree program entry)</a:t>
            </a:r>
          </a:p>
          <a:p>
            <a:pPr marL="177800" indent="-177800">
              <a:spcAft>
                <a:spcPts val="1200"/>
              </a:spcAft>
            </a:pPr>
            <a:endParaRPr lang="en-GB" dirty="0"/>
          </a:p>
          <a:p>
            <a:pPr marL="354013" indent="-354013">
              <a:spcAft>
                <a:spcPts val="1200"/>
              </a:spcAft>
              <a:buFont typeface="Arial" pitchFamily="34" charset="0"/>
              <a:buChar char="•"/>
            </a:pPr>
            <a:endParaRPr lang="en-AU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3131840" y="4941169"/>
            <a:ext cx="6012160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500" dirty="0" smtClean="0">
                <a:solidFill>
                  <a:schemeClr val="bg1"/>
                </a:solidFill>
              </a:rPr>
              <a:t>ICTE-UQ courses are delivered in five and ten week teaching sessions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500" dirty="0" smtClean="0">
                <a:solidFill>
                  <a:schemeClr val="bg1"/>
                </a:solidFill>
              </a:rPr>
              <a:t>All students are tested on their first day to determine their course and class level</a:t>
            </a:r>
          </a:p>
          <a:p>
            <a:pPr marL="177800" indent="-177800">
              <a:buFont typeface="Arial" pitchFamily="34" charset="0"/>
              <a:buChar char="•"/>
              <a:tabLst>
                <a:tab pos="177800" algn="l"/>
              </a:tabLst>
            </a:pPr>
            <a:r>
              <a:rPr lang="en-AU" sz="1500" dirty="0" smtClean="0">
                <a:solidFill>
                  <a:schemeClr val="bg1"/>
                </a:solidFill>
              </a:rPr>
              <a:t>All ICTE-UQ courses include 25 hours of face-to-face teaching each week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CB8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0" y="332656"/>
            <a:ext cx="5364088" cy="707886"/>
          </a:xfrm>
          <a:prstGeom prst="rect">
            <a:avLst/>
          </a:prstGeom>
          <a:solidFill>
            <a:srgbClr val="8CB800"/>
          </a:solidFill>
        </p:spPr>
        <p:txBody>
          <a:bodyPr wrap="square" rtlCol="0">
            <a:spAutoFit/>
          </a:bodyPr>
          <a:lstStyle/>
          <a:p>
            <a:r>
              <a:rPr lang="en-AU" sz="4000" cap="all" dirty="0" smtClean="0">
                <a:solidFill>
                  <a:schemeClr val="bg1"/>
                </a:solidFill>
                <a:latin typeface="Bodoni MT" pitchFamily="18" charset="0"/>
              </a:rPr>
              <a:t> general </a:t>
            </a:r>
            <a:r>
              <a:rPr lang="en-AU" sz="4000" cap="all" dirty="0" err="1" smtClean="0">
                <a:solidFill>
                  <a:schemeClr val="bg1"/>
                </a:solidFill>
                <a:latin typeface="Bodoni MT" pitchFamily="18" charset="0"/>
              </a:rPr>
              <a:t>english</a:t>
            </a:r>
            <a:endParaRPr lang="en-AU" sz="4000" cap="all" dirty="0">
              <a:solidFill>
                <a:schemeClr val="bg1"/>
              </a:solidFill>
              <a:latin typeface="Bodoni MT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060848"/>
            <a:ext cx="8280920" cy="46597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Bef>
                <a:spcPct val="20000"/>
              </a:spcBef>
              <a:spcAft>
                <a:spcPts val="12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For students who want to improve their English language skills for social and work situations</a:t>
            </a:r>
          </a:p>
          <a:p>
            <a:pPr marL="342900" indent="-342900">
              <a:spcBef>
                <a:spcPct val="20000"/>
              </a:spcBef>
              <a:spcAft>
                <a:spcPts val="12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Course content focuses on the development of communication skills with a balance of speaking, listening, reading and writing tasks</a:t>
            </a:r>
          </a:p>
          <a:p>
            <a:pPr marL="342900" indent="-342900">
              <a:spcBef>
                <a:spcPct val="20000"/>
              </a:spcBef>
              <a:spcAft>
                <a:spcPts val="12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GE classes are topic based, interactive and use a mixture of course materials including books, television, radio, CDs, DVDs and computer software</a:t>
            </a:r>
          </a:p>
          <a:p>
            <a:pPr marL="342900" indent="-342900">
              <a:spcBef>
                <a:spcPct val="20000"/>
              </a:spcBef>
              <a:spcAft>
                <a:spcPts val="12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Students learn through class activities, individual, pair and small group work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GE levels 4-7 include Options Classes. Students can choose from the following options:</a:t>
            </a:r>
          </a:p>
          <a:p>
            <a:pPr marL="742950" lvl="1" indent="-285750">
              <a:spcAft>
                <a:spcPts val="6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Academic or Business English</a:t>
            </a:r>
          </a:p>
          <a:p>
            <a:pPr marL="742950" lvl="1" indent="-285750">
              <a:spcAft>
                <a:spcPts val="6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Conversation</a:t>
            </a:r>
          </a:p>
          <a:p>
            <a:pPr marL="742950" lvl="1" indent="-285750">
              <a:spcAft>
                <a:spcPts val="6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IELTS Preparation</a:t>
            </a:r>
          </a:p>
          <a:p>
            <a:pPr marL="742950" lvl="1" indent="-285750">
              <a:spcAft>
                <a:spcPts val="600"/>
              </a:spcAft>
              <a:buFontTx/>
              <a:buChar char="•"/>
            </a:pPr>
            <a:r>
              <a:rPr lang="en-AU" sz="1600" dirty="0" smtClean="0">
                <a:latin typeface="Calibri" pitchFamily="34" charset="0"/>
              </a:rPr>
              <a:t>Movies and Songs</a:t>
            </a:r>
          </a:p>
          <a:p>
            <a:pPr marL="177800" indent="-177800">
              <a:spcAft>
                <a:spcPts val="1200"/>
              </a:spcAft>
            </a:pPr>
            <a:endParaRPr lang="en-GB" dirty="0"/>
          </a:p>
          <a:p>
            <a:pPr marL="354013" indent="-354013">
              <a:spcAft>
                <a:spcPts val="1200"/>
              </a:spcAft>
              <a:buFont typeface="Arial" pitchFamily="34" charset="0"/>
              <a:buChar char="•"/>
            </a:pPr>
            <a:endParaRPr lang="en-AU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1907704" y="1034074"/>
            <a:ext cx="72362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Pre-elementary to Advanced</a:t>
            </a:r>
            <a:endParaRPr lang="en-AU"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813</Words>
  <Application>Microsoft Office PowerPoint</Application>
  <PresentationFormat>On-screen Show (4:3)</PresentationFormat>
  <Paragraphs>122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The University of Queensland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Frances Wickerson</dc:creator>
  <cp:lastModifiedBy>uqpfrede</cp:lastModifiedBy>
  <cp:revision>45</cp:revision>
  <dcterms:created xsi:type="dcterms:W3CDTF">2012-03-11T23:45:44Z</dcterms:created>
  <dcterms:modified xsi:type="dcterms:W3CDTF">2013-03-15T01:26:12Z</dcterms:modified>
</cp:coreProperties>
</file>